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299" r:id="rId3"/>
    <p:sldId id="300" r:id="rId4"/>
    <p:sldId id="258" r:id="rId5"/>
    <p:sldId id="259" r:id="rId6"/>
    <p:sldId id="260" r:id="rId7"/>
    <p:sldId id="261" r:id="rId8"/>
    <p:sldId id="262" r:id="rId9"/>
    <p:sldId id="263" r:id="rId10"/>
    <p:sldId id="257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9" r:id="rId26"/>
    <p:sldId id="280" r:id="rId27"/>
    <p:sldId id="278" r:id="rId28"/>
    <p:sldId id="281" r:id="rId29"/>
    <p:sldId id="282" r:id="rId30"/>
    <p:sldId id="283" r:id="rId31"/>
    <p:sldId id="284" r:id="rId32"/>
    <p:sldId id="285" r:id="rId33"/>
    <p:sldId id="286" r:id="rId34"/>
    <p:sldId id="302" r:id="rId35"/>
    <p:sldId id="288" r:id="rId36"/>
    <p:sldId id="289" r:id="rId37"/>
    <p:sldId id="291" r:id="rId38"/>
    <p:sldId id="292" r:id="rId39"/>
    <p:sldId id="293" r:id="rId40"/>
    <p:sldId id="294" r:id="rId41"/>
    <p:sldId id="303" r:id="rId42"/>
    <p:sldId id="296" r:id="rId43"/>
    <p:sldId id="297" r:id="rId44"/>
    <p:sldId id="298" r:id="rId45"/>
    <p:sldId id="290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11FB1C"/>
    <a:srgbClr val="17375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308"/>
    </p:cViewPr>
  </p:sorterViewPr>
  <p:notesViewPr>
    <p:cSldViewPr>
      <p:cViewPr varScale="1">
        <p:scale>
          <a:sx n="36" d="100"/>
          <a:sy n="36" d="100"/>
        </p:scale>
        <p:origin x="-1482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B6CF2-3301-42D5-A65B-93C50BE12583}" type="datetimeFigureOut">
              <a:rPr lang="en-US" smtClean="0"/>
              <a:pPr/>
              <a:t>1/29/2011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6640F-F3EB-4579-B33F-892E5408A6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6C5C0-4BA6-4F63-8BE9-A4248F2469D5}" type="datetimeFigureOut">
              <a:rPr lang="en-US" smtClean="0"/>
              <a:pPr/>
              <a:t>1/29/2011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1B115A-D346-4C11-8321-690C6FD649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B115A-D346-4C11-8321-690C6FD6496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B115A-D346-4C11-8321-690C6FD6496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B115A-D346-4C11-8321-690C6FD6496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B115A-D346-4C11-8321-690C6FD6496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B115A-D346-4C11-8321-690C6FD6496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E336A-404F-49CA-B50C-FD188FCD080F}" type="datetimeFigureOut">
              <a:rPr lang="en-US" smtClean="0"/>
              <a:pPr/>
              <a:t>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28FF5-0BFB-44AD-B836-D41A04F50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E336A-404F-49CA-B50C-FD188FCD080F}" type="datetimeFigureOut">
              <a:rPr lang="en-US" smtClean="0"/>
              <a:pPr/>
              <a:t>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28FF5-0BFB-44AD-B836-D41A04F50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E336A-404F-49CA-B50C-FD188FCD080F}" type="datetimeFigureOut">
              <a:rPr lang="en-US" smtClean="0"/>
              <a:pPr/>
              <a:t>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28FF5-0BFB-44AD-B836-D41A04F50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E336A-404F-49CA-B50C-FD188FCD080F}" type="datetimeFigureOut">
              <a:rPr lang="en-US" smtClean="0"/>
              <a:pPr/>
              <a:t>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28FF5-0BFB-44AD-B836-D41A04F50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E336A-404F-49CA-B50C-FD188FCD080F}" type="datetimeFigureOut">
              <a:rPr lang="en-US" smtClean="0"/>
              <a:pPr/>
              <a:t>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28FF5-0BFB-44AD-B836-D41A04F50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E336A-404F-49CA-B50C-FD188FCD080F}" type="datetimeFigureOut">
              <a:rPr lang="en-US" smtClean="0"/>
              <a:pPr/>
              <a:t>1/29/2011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28FF5-0BFB-44AD-B836-D41A04F50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E336A-404F-49CA-B50C-FD188FCD080F}" type="datetimeFigureOut">
              <a:rPr lang="en-US" smtClean="0"/>
              <a:pPr/>
              <a:t>1/29/2011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28FF5-0BFB-44AD-B836-D41A04F50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E336A-404F-49CA-B50C-FD188FCD080F}" type="datetimeFigureOut">
              <a:rPr lang="en-US" smtClean="0"/>
              <a:pPr/>
              <a:t>1/29/2011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28FF5-0BFB-44AD-B836-D41A04F50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E336A-404F-49CA-B50C-FD188FCD080F}" type="datetimeFigureOut">
              <a:rPr lang="en-US" smtClean="0"/>
              <a:pPr/>
              <a:t>1/29/2011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28FF5-0BFB-44AD-B836-D41A04F50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E336A-404F-49CA-B50C-FD188FCD080F}" type="datetimeFigureOut">
              <a:rPr lang="en-US" smtClean="0"/>
              <a:pPr/>
              <a:t>1/29/2011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28FF5-0BFB-44AD-B836-D41A04F50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E336A-404F-49CA-B50C-FD188FCD080F}" type="datetimeFigureOut">
              <a:rPr lang="en-US" smtClean="0"/>
              <a:pPr/>
              <a:t>1/29/2011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28FF5-0BFB-44AD-B836-D41A04F50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E336A-404F-49CA-B50C-FD188FCD080F}" type="datetimeFigureOut">
              <a:rPr lang="en-US" smtClean="0"/>
              <a:pPr/>
              <a:t>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28FF5-0BFB-44AD-B836-D41A04F50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4.gif"/><Relationship Id="rId7" Type="http://schemas.openxmlformats.org/officeDocument/2006/relationships/slide" Target="slide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3.xml"/><Relationship Id="rId4" Type="http://schemas.openxmlformats.org/officeDocument/2006/relationships/image" Target="../media/image3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5.xml"/><Relationship Id="rId18" Type="http://schemas.openxmlformats.org/officeDocument/2006/relationships/image" Target="../media/image4.gif"/><Relationship Id="rId3" Type="http://schemas.openxmlformats.org/officeDocument/2006/relationships/slide" Target="slide1.xml"/><Relationship Id="rId7" Type="http://schemas.openxmlformats.org/officeDocument/2006/relationships/slide" Target="slide6.xml"/><Relationship Id="rId12" Type="http://schemas.openxmlformats.org/officeDocument/2006/relationships/slide" Target="slide14.xml"/><Relationship Id="rId17" Type="http://schemas.openxmlformats.org/officeDocument/2006/relationships/slide" Target="slide19.xml"/><Relationship Id="rId2" Type="http://schemas.openxmlformats.org/officeDocument/2006/relationships/image" Target="../media/image3.jpeg"/><Relationship Id="rId16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2.xml"/><Relationship Id="rId5" Type="http://schemas.openxmlformats.org/officeDocument/2006/relationships/slide" Target="slide4.xml"/><Relationship Id="rId15" Type="http://schemas.openxmlformats.org/officeDocument/2006/relationships/slide" Target="slide17.xml"/><Relationship Id="rId10" Type="http://schemas.openxmlformats.org/officeDocument/2006/relationships/slide" Target="slide11.xml"/><Relationship Id="rId19" Type="http://schemas.openxmlformats.org/officeDocument/2006/relationships/slide" Target="slide3.xml"/><Relationship Id="rId4" Type="http://schemas.openxmlformats.org/officeDocument/2006/relationships/slide" Target="slide2.xml"/><Relationship Id="rId9" Type="http://schemas.openxmlformats.org/officeDocument/2006/relationships/slide" Target="slide10.xml"/><Relationship Id="rId14" Type="http://schemas.openxmlformats.org/officeDocument/2006/relationships/slide" Target="slide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30.xml"/><Relationship Id="rId7" Type="http://schemas.openxmlformats.org/officeDocument/2006/relationships/slide" Target="slide3.xm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slide" Target="slide32.xml"/><Relationship Id="rId4" Type="http://schemas.openxmlformats.org/officeDocument/2006/relationships/slide" Target="slide3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13" Type="http://schemas.openxmlformats.org/officeDocument/2006/relationships/slide" Target="slide24.xml"/><Relationship Id="rId3" Type="http://schemas.openxmlformats.org/officeDocument/2006/relationships/image" Target="../media/image6.gif"/><Relationship Id="rId7" Type="http://schemas.openxmlformats.org/officeDocument/2006/relationships/slide" Target="slide41.xml"/><Relationship Id="rId12" Type="http://schemas.openxmlformats.org/officeDocument/2006/relationships/slide" Target="slide25.xml"/><Relationship Id="rId17" Type="http://schemas.openxmlformats.org/officeDocument/2006/relationships/slide" Target="slide20.xml"/><Relationship Id="rId2" Type="http://schemas.openxmlformats.org/officeDocument/2006/relationships/image" Target="../media/image5.jpeg"/><Relationship Id="rId16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4.xml"/><Relationship Id="rId11" Type="http://schemas.openxmlformats.org/officeDocument/2006/relationships/slide" Target="slide26.xml"/><Relationship Id="rId5" Type="http://schemas.openxmlformats.org/officeDocument/2006/relationships/slide" Target="slide29.xml"/><Relationship Id="rId15" Type="http://schemas.openxmlformats.org/officeDocument/2006/relationships/slide" Target="slide22.xml"/><Relationship Id="rId10" Type="http://schemas.openxmlformats.org/officeDocument/2006/relationships/slide" Target="slide3.xml"/><Relationship Id="rId4" Type="http://schemas.openxmlformats.org/officeDocument/2006/relationships/slide" Target="slide27.xml"/><Relationship Id="rId9" Type="http://schemas.openxmlformats.org/officeDocument/2006/relationships/slide" Target="slide2.xml"/><Relationship Id="rId14" Type="http://schemas.openxmlformats.org/officeDocument/2006/relationships/slide" Target="slide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39.xml"/><Relationship Id="rId7" Type="http://schemas.openxmlformats.org/officeDocument/2006/relationships/slide" Target="slide38.xml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5.xml"/><Relationship Id="rId5" Type="http://schemas.openxmlformats.org/officeDocument/2006/relationships/slide" Target="slide37.xml"/><Relationship Id="rId4" Type="http://schemas.openxmlformats.org/officeDocument/2006/relationships/slide" Target="slide40.xml"/><Relationship Id="rId9" Type="http://schemas.openxmlformats.org/officeDocument/2006/relationships/slide" Target="slide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slide" Target="slide3.xml"/><Relationship Id="rId4" Type="http://schemas.openxmlformats.org/officeDocument/2006/relationships/slide" Target="slide4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7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intang_godong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867400"/>
            <a:ext cx="758716" cy="733425"/>
          </a:xfrm>
          <a:prstGeom prst="rect">
            <a:avLst/>
          </a:prstGeom>
        </p:spPr>
      </p:pic>
      <p:pic>
        <p:nvPicPr>
          <p:cNvPr id="5" name="Picture 4" descr="bintang_godong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486400"/>
            <a:ext cx="758716" cy="733425"/>
          </a:xfrm>
          <a:prstGeom prst="rect">
            <a:avLst/>
          </a:prstGeom>
        </p:spPr>
      </p:pic>
      <p:pic>
        <p:nvPicPr>
          <p:cNvPr id="6" name="Picture 5" descr="bintang_godong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5562600"/>
            <a:ext cx="758716" cy="7334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" y="533400"/>
            <a:ext cx="8382000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MICROSOFT EXCEL</a:t>
            </a:r>
          </a:p>
          <a:p>
            <a:pPr algn="ctr"/>
            <a:endParaRPr lang="en-US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Disusun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leh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MIFTAHUL SAKINAH </a:t>
            </a:r>
          </a:p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0901125132</a:t>
            </a:r>
          </a:p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 G</a:t>
            </a:r>
          </a:p>
          <a:p>
            <a:pPr algn="ctr"/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PROGRAM STUDI PENDIDIKAN MATEATIKA</a:t>
            </a:r>
          </a:p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FAKULTAS KEGURUAN DAN ILMU PENDIDIKAN</a:t>
            </a:r>
          </a:p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UNIVERSITAS MUHAMMADIYAH PROF. DR. HAMKA </a:t>
            </a:r>
          </a:p>
        </p:txBody>
      </p:sp>
      <p:pic>
        <p:nvPicPr>
          <p:cNvPr id="3" name="Picture 2" descr="bintang_godong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81600"/>
            <a:ext cx="758716" cy="733425"/>
          </a:xfrm>
          <a:prstGeom prst="rect">
            <a:avLst/>
          </a:prstGeom>
        </p:spPr>
      </p:pic>
      <p:sp>
        <p:nvSpPr>
          <p:cNvPr id="8" name="Action Button: Home 7">
            <a:hlinkClick r:id="rId5" action="ppaction://hlinksldjump" highlightClick="1"/>
          </p:cNvPr>
          <p:cNvSpPr/>
          <p:nvPr/>
        </p:nvSpPr>
        <p:spPr>
          <a:xfrm>
            <a:off x="7620000" y="6324600"/>
            <a:ext cx="457200" cy="457200"/>
          </a:xfrm>
          <a:prstGeom prst="actionButtonHome">
            <a:avLst/>
          </a:prstGeom>
          <a:solidFill>
            <a:schemeClr val="accent1">
              <a:lumMod val="40000"/>
              <a:lumOff val="60000"/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Home 8">
            <a:hlinkClick r:id="rId6" action="ppaction://hlinksldjump" highlightClick="1"/>
          </p:cNvPr>
          <p:cNvSpPr/>
          <p:nvPr/>
        </p:nvSpPr>
        <p:spPr>
          <a:xfrm>
            <a:off x="8229600" y="6324600"/>
            <a:ext cx="457200" cy="457200"/>
          </a:xfrm>
          <a:prstGeom prst="actionButtonHome">
            <a:avLst/>
          </a:prstGeom>
          <a:solidFill>
            <a:schemeClr val="accent1">
              <a:lumMod val="40000"/>
              <a:lumOff val="60000"/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95400" y="2514600"/>
            <a:ext cx="7239000" cy="3886200"/>
          </a:xfrm>
          <a:prstGeom prst="rect">
            <a:avLst/>
          </a:prstGeom>
          <a:solidFill>
            <a:srgbClr val="00B050">
              <a:alpha val="57000"/>
            </a:srgbClr>
          </a:solidFill>
          <a:ln cap="sq">
            <a:solidFill>
              <a:srgbClr val="C00000"/>
            </a:solidFill>
            <a:prstDash val="lg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Pilih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klik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file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pilih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exit,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Klik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tombol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close (X)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pojok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kanan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atas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jendela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excel,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Klik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ganda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icon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kontrol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menu yang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berada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pojok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kiri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atas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jendela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excel,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Tekan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tombol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Alt + F4.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Tunggu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beberapa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sampai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jendela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excel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ditutup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urved Right Arrow 5"/>
          <p:cNvSpPr/>
          <p:nvPr/>
        </p:nvSpPr>
        <p:spPr>
          <a:xfrm>
            <a:off x="304800" y="1295400"/>
            <a:ext cx="990600" cy="2743200"/>
          </a:xfrm>
          <a:prstGeom prst="curvedRightArrow">
            <a:avLst/>
          </a:prstGeom>
          <a:solidFill>
            <a:schemeClr val="tx1"/>
          </a:solidFill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332qhj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76800"/>
            <a:ext cx="952500" cy="116205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85800" y="381000"/>
            <a:ext cx="5486400" cy="1752600"/>
          </a:xfrm>
          <a:prstGeom prst="ellipse">
            <a:avLst/>
          </a:prstGeom>
          <a:solidFill>
            <a:srgbClr val="00B050"/>
          </a:solidFill>
          <a:ln cmpd="sng">
            <a:solidFill>
              <a:srgbClr val="C0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LANGKAH UNTUK MENGAKHIRI EXCEL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6934200" y="6248400"/>
            <a:ext cx="381000" cy="533400"/>
          </a:xfrm>
          <a:prstGeom prst="actionButtonBackPrevious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Home 8">
            <a:hlinkClick r:id="rId4" action="ppaction://hlinksldjump" highlightClick="1"/>
          </p:cNvPr>
          <p:cNvSpPr/>
          <p:nvPr/>
        </p:nvSpPr>
        <p:spPr>
          <a:xfrm>
            <a:off x="7391400" y="6248400"/>
            <a:ext cx="533400" cy="533400"/>
          </a:xfrm>
          <a:prstGeom prst="actionButtonHom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Home 9">
            <a:hlinkClick r:id="rId5" action="ppaction://hlinksldjump" highlightClick="1"/>
          </p:cNvPr>
          <p:cNvSpPr/>
          <p:nvPr/>
        </p:nvSpPr>
        <p:spPr>
          <a:xfrm>
            <a:off x="8001000" y="6248400"/>
            <a:ext cx="533400" cy="533400"/>
          </a:xfrm>
          <a:prstGeom prst="actionButtonHom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534400" y="6248400"/>
            <a:ext cx="533400" cy="533400"/>
          </a:xfrm>
          <a:prstGeom prst="actionButtonForwardNex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rved Left Arrow 10"/>
          <p:cNvSpPr/>
          <p:nvPr/>
        </p:nvSpPr>
        <p:spPr>
          <a:xfrm>
            <a:off x="8077200" y="914400"/>
            <a:ext cx="762000" cy="1981200"/>
          </a:xfrm>
          <a:prstGeom prst="curvedLeftArrow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 descr="WB01245_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4191000"/>
            <a:ext cx="1752600" cy="1752600"/>
          </a:xfrm>
          <a:prstGeom prst="rect">
            <a:avLst/>
          </a:prstGeom>
        </p:spPr>
      </p:pic>
      <p:pic>
        <p:nvPicPr>
          <p:cNvPr id="6" name="Picture 5" descr="kupu_pink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797879">
            <a:off x="1200932" y="2544739"/>
            <a:ext cx="2933400" cy="2540826"/>
          </a:xfrm>
          <a:prstGeom prst="rect">
            <a:avLst/>
          </a:prstGeom>
        </p:spPr>
      </p:pic>
      <p:pic>
        <p:nvPicPr>
          <p:cNvPr id="7" name="Picture 6" descr="WB01242_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2438400"/>
            <a:ext cx="1257300" cy="1257300"/>
          </a:xfrm>
          <a:prstGeom prst="rect">
            <a:avLst/>
          </a:prstGeom>
        </p:spPr>
      </p:pic>
      <p:pic>
        <p:nvPicPr>
          <p:cNvPr id="9" name="Picture 8" descr="WB01246_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257800"/>
            <a:ext cx="1219200" cy="1371600"/>
          </a:xfrm>
          <a:prstGeom prst="rect">
            <a:avLst/>
          </a:prstGeom>
        </p:spPr>
      </p:pic>
      <p:sp>
        <p:nvSpPr>
          <p:cNvPr id="10" name="Cloud 9"/>
          <p:cNvSpPr/>
          <p:nvPr/>
        </p:nvSpPr>
        <p:spPr>
          <a:xfrm>
            <a:off x="2971800" y="304800"/>
            <a:ext cx="5715000" cy="1524000"/>
          </a:xfrm>
          <a:prstGeom prst="cloud">
            <a:avLst/>
          </a:prstGeom>
          <a:solidFill>
            <a:schemeClr val="accent1">
              <a:alpha val="34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BEKERJA DENGAN MICROSOFT EXCEL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381000" y="2438400"/>
            <a:ext cx="7696200" cy="3962400"/>
          </a:xfrm>
          <a:prstGeom prst="flowChartProcess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Excel 2000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terdapat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Range.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SEL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perpotongan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kolom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baris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A1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Sedangkan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RANGE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gabungan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beberapa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sel.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kumpulan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sampai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C10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disebut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range A1:C10,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menyebutnya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range C10:A1.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8534400" y="6248400"/>
            <a:ext cx="533400" cy="533400"/>
          </a:xfrm>
          <a:prstGeom prst="actionButtonForwardNex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Home 13">
            <a:hlinkClick r:id="rId7" action="ppaction://hlinksldjump" highlightClick="1"/>
          </p:cNvPr>
          <p:cNvSpPr/>
          <p:nvPr/>
        </p:nvSpPr>
        <p:spPr>
          <a:xfrm>
            <a:off x="7924800" y="6248400"/>
            <a:ext cx="533400" cy="533400"/>
          </a:xfrm>
          <a:prstGeom prst="actionButtonHom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Home 14">
            <a:hlinkClick r:id="rId8" action="ppaction://hlinksldjump" highlightClick="1"/>
          </p:cNvPr>
          <p:cNvSpPr/>
          <p:nvPr/>
        </p:nvSpPr>
        <p:spPr>
          <a:xfrm>
            <a:off x="7315200" y="6248400"/>
            <a:ext cx="533400" cy="533400"/>
          </a:xfrm>
          <a:prstGeom prst="actionButtonHom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Back or Previous 15">
            <a:hlinkClick r:id="" action="ppaction://hlinkshowjump?jump=previousslide" highlightClick="1"/>
          </p:cNvPr>
          <p:cNvSpPr/>
          <p:nvPr/>
        </p:nvSpPr>
        <p:spPr>
          <a:xfrm>
            <a:off x="6858000" y="6248400"/>
            <a:ext cx="381000" cy="533400"/>
          </a:xfrm>
          <a:prstGeom prst="actionButtonBackPrevious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O00483_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9336" y="4572000"/>
            <a:ext cx="2264664" cy="2286000"/>
          </a:xfrm>
          <a:prstGeom prst="rect">
            <a:avLst/>
          </a:prstGeom>
        </p:spPr>
      </p:pic>
      <p:pic>
        <p:nvPicPr>
          <p:cNvPr id="11" name="Picture 10" descr="kupu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5181600"/>
            <a:ext cx="1905000" cy="19050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0" y="304800"/>
            <a:ext cx="4572000" cy="1676400"/>
          </a:xfrm>
          <a:prstGeom prst="wedgeEllipseCallout">
            <a:avLst>
              <a:gd name="adj1" fmla="val 41253"/>
              <a:gd name="adj2" fmla="val 91442"/>
            </a:avLst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itchFamily="2" charset="2"/>
              <a:buChar char="v"/>
            </a:pPr>
            <a:r>
              <a:rPr lang="pt-B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Mengenal Tipe Data Pada Excel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2743200"/>
            <a:ext cx="8534400" cy="3810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Tipe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Data Alpha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Numerik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Teks</a:t>
            </a:r>
            <a:endParaRPr lang="en-US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96863" algn="just"/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tipe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data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berupa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teks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seperti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huruf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simbol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angka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diproses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dibuat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rata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kiri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selalu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awali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v-SE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tanda kutip satu (‘)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otomatis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data yang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dimasukkan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data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angka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tetapi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ditampilkan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alpha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numerik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teks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diberi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tanda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kutip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sebelum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angkanya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Seperti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: ‘2001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8153400" y="6248400"/>
            <a:ext cx="381000" cy="533400"/>
          </a:xfrm>
          <a:prstGeom prst="actionButtonBackPrevious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8610600" y="6248400"/>
            <a:ext cx="381000" cy="533400"/>
          </a:xfrm>
          <a:prstGeom prst="actionButtonForwardNex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rogram Files\Microsoft Office\MEDIA\CAGCAT10\j0305493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5257800"/>
            <a:ext cx="1124712" cy="1104900"/>
          </a:xfrm>
          <a:prstGeom prst="rect">
            <a:avLst/>
          </a:prstGeom>
          <a:noFill/>
        </p:spPr>
      </p:pic>
      <p:pic>
        <p:nvPicPr>
          <p:cNvPr id="1027" name="Picture 3" descr="C:\Program Files\Microsoft Office\MEDIA\CAGCAT10\j0304933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5190134"/>
            <a:ext cx="1819656" cy="1667866"/>
          </a:xfrm>
          <a:prstGeom prst="rect">
            <a:avLst/>
          </a:prstGeom>
          <a:noFill/>
        </p:spPr>
      </p:pic>
      <p:sp>
        <p:nvSpPr>
          <p:cNvPr id="5" name="Flowchart: Process 4"/>
          <p:cNvSpPr/>
          <p:nvPr/>
        </p:nvSpPr>
        <p:spPr>
          <a:xfrm>
            <a:off x="457200" y="457200"/>
            <a:ext cx="8305800" cy="2438400"/>
          </a:xfrm>
          <a:prstGeom prst="flowChartProcess">
            <a:avLst/>
          </a:prstGeom>
          <a:solidFill>
            <a:schemeClr val="accent2">
              <a:lumMod val="75000"/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Tipe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Data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Numerik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Angka</a:t>
            </a:r>
            <a:endPara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96863" algn="just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data yang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terdiri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angka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tanggal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diproses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Data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numerik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ditampilkan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rata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kanan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Excel.</a:t>
            </a:r>
          </a:p>
          <a:p>
            <a:pPr algn="just"/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457200" y="3657600"/>
            <a:ext cx="8305800" cy="2819400"/>
          </a:xfrm>
          <a:prstGeom prst="flowChartProcess">
            <a:avLst/>
          </a:prstGeom>
          <a:solidFill>
            <a:schemeClr val="accent2">
              <a:lumMod val="75000"/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dirty="0" smtClean="0">
                <a:solidFill>
                  <a:schemeClr val="tx1"/>
                </a:solidFill>
              </a:rPr>
              <a:t>.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Tipe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Data Formula</a:t>
            </a:r>
          </a:p>
          <a:p>
            <a:pPr marL="296863" algn="just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tipe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data yang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terdiri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rumus-rumus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seperti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perkalian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pembagian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penjumlahan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fungsi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lainnya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Tipe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data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tipe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data yang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terpenting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Excel,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selalu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pengolahan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data.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610600" y="6248400"/>
            <a:ext cx="381000" cy="533400"/>
          </a:xfrm>
          <a:prstGeom prst="actionButtonForwardNex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Home 7">
            <a:hlinkClick r:id="rId5" action="ppaction://hlinksldjump" highlightClick="1"/>
          </p:cNvPr>
          <p:cNvSpPr/>
          <p:nvPr/>
        </p:nvSpPr>
        <p:spPr>
          <a:xfrm>
            <a:off x="8001000" y="6248400"/>
            <a:ext cx="533400" cy="533400"/>
          </a:xfrm>
          <a:prstGeom prst="actionButtonHom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Home 8">
            <a:hlinkClick r:id="rId6" action="ppaction://hlinksldjump" highlightClick="1"/>
          </p:cNvPr>
          <p:cNvSpPr/>
          <p:nvPr/>
        </p:nvSpPr>
        <p:spPr>
          <a:xfrm>
            <a:off x="7391400" y="6248400"/>
            <a:ext cx="533400" cy="533400"/>
          </a:xfrm>
          <a:prstGeom prst="actionButtonHom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6934200" y="6248400"/>
            <a:ext cx="381000" cy="533400"/>
          </a:xfrm>
          <a:prstGeom prst="actionButtonBackPrevious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3200400" y="304800"/>
            <a:ext cx="5943600" cy="1828800"/>
          </a:xfrm>
          <a:prstGeom prst="cloudCallout">
            <a:avLst>
              <a:gd name="adj1" fmla="val -18380"/>
              <a:gd name="adj2" fmla="val 100421"/>
            </a:avLst>
          </a:prstGeom>
          <a:solidFill>
            <a:srgbClr val="11FB1C">
              <a:alpha val="32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9763" indent="-639763" algn="ctr">
              <a:buFont typeface="Wingdings" pitchFamily="2" charset="2"/>
              <a:buChar char="v"/>
              <a:tabLst>
                <a:tab pos="1257300" algn="l"/>
              </a:tabLst>
            </a:pP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Menggerakkan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Penunjuk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(Cell Pointer)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895600"/>
            <a:ext cx="8458200" cy="1981200"/>
          </a:xfrm>
          <a:prstGeom prst="rect">
            <a:avLst/>
          </a:prstGeom>
          <a:solidFill>
            <a:srgbClr val="11FB1C">
              <a:alpha val="4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solidFill>
                  <a:schemeClr val="tx1"/>
                </a:solidFill>
              </a:rPr>
              <a:t>Cell Pointer </a:t>
            </a:r>
            <a:r>
              <a:rPr lang="en-US" sz="2800" dirty="0" err="1" smtClean="0">
                <a:solidFill>
                  <a:schemeClr val="tx1"/>
                </a:solidFill>
              </a:rPr>
              <a:t>berfungsi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untuk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penunjuk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sel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aktif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atau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sel</a:t>
            </a:r>
            <a:r>
              <a:rPr lang="en-US" sz="2800" dirty="0" smtClean="0">
                <a:solidFill>
                  <a:schemeClr val="tx1"/>
                </a:solidFill>
              </a:rPr>
              <a:t> yang </a:t>
            </a:r>
            <a:r>
              <a:rPr lang="en-US" sz="2800" dirty="0" err="1" smtClean="0">
                <a:solidFill>
                  <a:schemeClr val="tx1"/>
                </a:solidFill>
              </a:rPr>
              <a:t>akan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dilakukan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suatu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operasi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tertentu</a:t>
            </a:r>
            <a:r>
              <a:rPr lang="en-US" sz="2800" dirty="0" smtClean="0">
                <a:solidFill>
                  <a:schemeClr val="tx1"/>
                </a:solidFill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</a:rPr>
              <a:t>Untuk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menggerakan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ponter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dengan</a:t>
            </a:r>
            <a:r>
              <a:rPr lang="en-US" sz="2800" dirty="0" smtClean="0">
                <a:solidFill>
                  <a:schemeClr val="tx1"/>
                </a:solidFill>
              </a:rPr>
              <a:t> Mouse, Scroll Bar </a:t>
            </a:r>
            <a:r>
              <a:rPr lang="en-US" sz="2800" dirty="0" err="1" smtClean="0">
                <a:solidFill>
                  <a:schemeClr val="tx1"/>
                </a:solidFill>
              </a:rPr>
              <a:t>atau</a:t>
            </a:r>
            <a:r>
              <a:rPr lang="en-US" sz="2800" dirty="0" smtClean="0">
                <a:solidFill>
                  <a:schemeClr val="tx1"/>
                </a:solidFill>
              </a:rPr>
              <a:t> keyboard. 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ction Button: Home 5">
            <a:hlinkClick r:id="rId4" action="ppaction://hlinksldjump" highlightClick="1"/>
          </p:cNvPr>
          <p:cNvSpPr/>
          <p:nvPr/>
        </p:nvSpPr>
        <p:spPr>
          <a:xfrm>
            <a:off x="7467600" y="6248400"/>
            <a:ext cx="457200" cy="533400"/>
          </a:xfrm>
          <a:prstGeom prst="actionButtonHom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rId5" action="ppaction://hlinksldjump" highlightClick="1"/>
          </p:cNvPr>
          <p:cNvSpPr/>
          <p:nvPr/>
        </p:nvSpPr>
        <p:spPr>
          <a:xfrm>
            <a:off x="8001000" y="6248400"/>
            <a:ext cx="533400" cy="533400"/>
          </a:xfrm>
          <a:prstGeom prst="actionButtonHom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6934200" y="6248400"/>
            <a:ext cx="457200" cy="533400"/>
          </a:xfrm>
          <a:prstGeom prst="actionButtonBackPrevious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610600" y="6248400"/>
            <a:ext cx="381000" cy="533400"/>
          </a:xfrm>
          <a:prstGeom prst="actionButtonForwardNex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75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457200" y="381000"/>
            <a:ext cx="8382000" cy="917448"/>
          </a:xfrm>
          <a:prstGeom prst="flowChartProcess">
            <a:avLst/>
          </a:prstGeom>
          <a:solidFill>
            <a:schemeClr val="accent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Daftar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tombol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menggerakan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pointer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keyboard :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76400"/>
            <a:ext cx="8077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534400" y="6248400"/>
            <a:ext cx="457200" cy="533400"/>
          </a:xfrm>
          <a:prstGeom prst="actionButtonForwardNex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rId4" action="ppaction://hlinksldjump" highlightClick="1"/>
          </p:cNvPr>
          <p:cNvSpPr/>
          <p:nvPr/>
        </p:nvSpPr>
        <p:spPr>
          <a:xfrm>
            <a:off x="7924800" y="6248400"/>
            <a:ext cx="533400" cy="533400"/>
          </a:xfrm>
          <a:prstGeom prst="actionButtonHom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Home 7">
            <a:hlinkClick r:id="rId5" action="ppaction://hlinksldjump" highlightClick="1"/>
          </p:cNvPr>
          <p:cNvSpPr/>
          <p:nvPr/>
        </p:nvSpPr>
        <p:spPr>
          <a:xfrm>
            <a:off x="7315200" y="6248400"/>
            <a:ext cx="533400" cy="533400"/>
          </a:xfrm>
          <a:prstGeom prst="actionButtonHom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6858000" y="6248400"/>
            <a:ext cx="381000" cy="533400"/>
          </a:xfrm>
          <a:prstGeom prst="actionButtonBackPrevious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4724400" y="381000"/>
            <a:ext cx="3962400" cy="990600"/>
          </a:xfrm>
          <a:prstGeom prst="wedgeRoundRectCallout">
            <a:avLst>
              <a:gd name="adj1" fmla="val -60404"/>
              <a:gd name="adj2" fmla="val 131846"/>
              <a:gd name="adj3" fmla="val 16667"/>
            </a:avLst>
          </a:prstGeom>
          <a:solidFill>
            <a:schemeClr val="bg1">
              <a:alpha val="0"/>
            </a:schemeClr>
          </a:solidFill>
          <a:ln cmpd="sng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tx1"/>
                </a:solidFill>
              </a:rPr>
              <a:t>   </a:t>
            </a:r>
            <a:r>
              <a:rPr lang="en-US" sz="2800" b="1" dirty="0" err="1" smtClean="0">
                <a:solidFill>
                  <a:schemeClr val="tx1"/>
                </a:solidFill>
              </a:rPr>
              <a:t>Memilih</a:t>
            </a:r>
            <a:r>
              <a:rPr lang="en-US" sz="2800" b="1" dirty="0" smtClean="0">
                <a:solidFill>
                  <a:schemeClr val="tx1"/>
                </a:solidFill>
              </a:rPr>
              <a:t> Area </a:t>
            </a:r>
            <a:r>
              <a:rPr lang="en-US" sz="2800" b="1" dirty="0" err="1" smtClean="0">
                <a:solidFill>
                  <a:schemeClr val="tx1"/>
                </a:solidFill>
              </a:rPr>
              <a:t>Kerja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457200" y="2133600"/>
            <a:ext cx="8305800" cy="3962400"/>
          </a:xfrm>
          <a:prstGeom prst="flowChartProcess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Memilih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Sel</a:t>
            </a:r>
            <a:endPara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algn="just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Memilih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cukup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meng-klik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dituju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lihat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pembahasan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sebelumnya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342900" algn="just"/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Memilih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Baris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Kolom</a:t>
            </a:r>
            <a:endPara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96863" algn="just"/>
            <a:r>
              <a:rPr lang="en-US" sz="2800" dirty="0" err="1" smtClean="0">
                <a:solidFill>
                  <a:schemeClr val="tx1"/>
                </a:solidFill>
              </a:rPr>
              <a:t>Isi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suatu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kolom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baris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dapat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kita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sorot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atau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pilih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secara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keseluruhan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dengan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nn-NO" sz="2800" dirty="0" smtClean="0">
                <a:solidFill>
                  <a:schemeClr val="tx1"/>
                </a:solidFill>
              </a:rPr>
              <a:t>meng-klik di huruf kolom atau nomor baris yang diinginkan.</a:t>
            </a:r>
            <a:endPara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458200" y="6248400"/>
            <a:ext cx="381000" cy="533400"/>
          </a:xfrm>
          <a:prstGeom prst="actionButtonForwardNex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7848600" y="6248400"/>
            <a:ext cx="533400" cy="533400"/>
          </a:xfrm>
          <a:prstGeom prst="actionButtonHom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rId4" action="ppaction://hlinksldjump" highlightClick="1"/>
          </p:cNvPr>
          <p:cNvSpPr/>
          <p:nvPr/>
        </p:nvSpPr>
        <p:spPr>
          <a:xfrm>
            <a:off x="7239000" y="6248400"/>
            <a:ext cx="533400" cy="533400"/>
          </a:xfrm>
          <a:prstGeom prst="actionButtonHom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6781800" y="6248400"/>
            <a:ext cx="381000" cy="533400"/>
          </a:xfrm>
          <a:prstGeom prst="actionButtonBackPrevious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825600">
                <a:alpha val="0"/>
              </a:srgbClr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ki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24393">
            <a:off x="7111288" y="4980924"/>
            <a:ext cx="1822472" cy="1658450"/>
          </a:xfrm>
          <a:prstGeom prst="rect">
            <a:avLst/>
          </a:prstGeom>
        </p:spPr>
      </p:pic>
      <p:sp>
        <p:nvSpPr>
          <p:cNvPr id="6" name="Flowchart: Process 5"/>
          <p:cNvSpPr/>
          <p:nvPr/>
        </p:nvSpPr>
        <p:spPr>
          <a:xfrm>
            <a:off x="304800" y="2057400"/>
            <a:ext cx="1905000" cy="1219200"/>
          </a:xfrm>
          <a:prstGeom prst="flowChartProcess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96863" indent="-296863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Memilih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Range</a:t>
            </a:r>
          </a:p>
        </p:txBody>
      </p:sp>
      <p:cxnSp>
        <p:nvCxnSpPr>
          <p:cNvPr id="7" name="Straight Connector 6"/>
          <p:cNvCxnSpPr>
            <a:stCxn id="6" idx="3"/>
            <a:endCxn id="9" idx="1"/>
          </p:cNvCxnSpPr>
          <p:nvPr/>
        </p:nvCxnSpPr>
        <p:spPr>
          <a:xfrm>
            <a:off x="2209800" y="2667000"/>
            <a:ext cx="838200" cy="2552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Process 7"/>
          <p:cNvSpPr/>
          <p:nvPr/>
        </p:nvSpPr>
        <p:spPr>
          <a:xfrm>
            <a:off x="2971800" y="304800"/>
            <a:ext cx="5867400" cy="3200400"/>
          </a:xfrm>
          <a:prstGeom prst="flowChartProcess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Mouse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Klik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tahan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mouse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awal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range</a:t>
            </a:r>
          </a:p>
          <a:p>
            <a:pPr marL="228600" algn="just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jangan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mengklik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bagian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kanan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bawah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fungsi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lain)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Geser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mouse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sampai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akhir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range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Lepaskan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tombol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mouse</a:t>
            </a:r>
          </a:p>
          <a:p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3048000" y="4114800"/>
            <a:ext cx="5791200" cy="2209800"/>
          </a:xfrm>
          <a:prstGeom prst="flowChartProcess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Keyboard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Letakkan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penunjuk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awal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range</a:t>
            </a:r>
          </a:p>
          <a:p>
            <a:pPr marL="182563" indent="-182563" algn="just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Tekan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tombol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SHIFT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sorot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range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tanda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panah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10" name="Straight Connector 9"/>
          <p:cNvCxnSpPr>
            <a:stCxn id="6" idx="3"/>
            <a:endCxn id="8" idx="1"/>
          </p:cNvCxnSpPr>
          <p:nvPr/>
        </p:nvCxnSpPr>
        <p:spPr>
          <a:xfrm flipV="1">
            <a:off x="2209800" y="1905000"/>
            <a:ext cx="7620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458200" y="6248400"/>
            <a:ext cx="533400" cy="533400"/>
          </a:xfrm>
          <a:prstGeom prst="actionButtonForwardNex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Home 11">
            <a:hlinkClick r:id="rId3" action="ppaction://hlinksldjump" highlightClick="1"/>
          </p:cNvPr>
          <p:cNvSpPr/>
          <p:nvPr/>
        </p:nvSpPr>
        <p:spPr>
          <a:xfrm>
            <a:off x="7848600" y="6248400"/>
            <a:ext cx="533400" cy="533400"/>
          </a:xfrm>
          <a:prstGeom prst="actionButtonHom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Home 12">
            <a:hlinkClick r:id="rId4" action="ppaction://hlinksldjump" highlightClick="1"/>
          </p:cNvPr>
          <p:cNvSpPr/>
          <p:nvPr/>
        </p:nvSpPr>
        <p:spPr>
          <a:xfrm>
            <a:off x="7239000" y="6248400"/>
            <a:ext cx="533400" cy="533400"/>
          </a:xfrm>
          <a:prstGeom prst="actionButtonHom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6781800" y="6248400"/>
            <a:ext cx="381000" cy="533400"/>
          </a:xfrm>
          <a:prstGeom prst="actionButtonBackPrevious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1 2"/>
          <p:cNvSpPr/>
          <p:nvPr/>
        </p:nvSpPr>
        <p:spPr>
          <a:xfrm>
            <a:off x="0" y="0"/>
            <a:ext cx="5181600" cy="2514600"/>
          </a:xfrm>
          <a:prstGeom prst="irregularSeal1">
            <a:avLst/>
          </a:prstGeom>
          <a:solidFill>
            <a:srgbClr val="C00000">
              <a:alpha val="5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v"/>
              <a:tabLst>
                <a:tab pos="411163" algn="l"/>
              </a:tabLst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Memasukan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Data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urved Right Arrow 4"/>
          <p:cNvSpPr/>
          <p:nvPr/>
        </p:nvSpPr>
        <p:spPr>
          <a:xfrm>
            <a:off x="304800" y="1447800"/>
            <a:ext cx="762000" cy="1828800"/>
          </a:xfrm>
          <a:prstGeom prst="curvedRightArrow">
            <a:avLst/>
          </a:prstGeom>
          <a:solidFill>
            <a:srgbClr val="C0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1143000" y="2667000"/>
            <a:ext cx="7620000" cy="3886200"/>
          </a:xfrm>
          <a:prstGeom prst="flowChartProcess">
            <a:avLst/>
          </a:prstGeom>
          <a:solidFill>
            <a:srgbClr val="C00000">
              <a:alpha val="5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Excel, data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berupa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teks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angka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tanggal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jam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mempunyai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format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tersendiri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umum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memasukan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data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dilakukan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berikut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pPr marL="228600" indent="-228600"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1.Pilih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klik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tempat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data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dimasukan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nn-NO" sz="2800" dirty="0" smtClean="0">
                <a:latin typeface="Times New Roman" pitchFamily="18" charset="0"/>
                <a:cs typeface="Times New Roman" pitchFamily="18" charset="0"/>
              </a:rPr>
              <a:t>2.Ketikkan data yang akan dimasukkan.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3.Tekan enter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mengakhirinya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458200" y="6248400"/>
            <a:ext cx="533400" cy="533400"/>
          </a:xfrm>
          <a:prstGeom prst="actionButtonForwardNex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7848600" y="6248400"/>
            <a:ext cx="533400" cy="533400"/>
          </a:xfrm>
          <a:prstGeom prst="actionButtonHom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Home 8">
            <a:hlinkClick r:id="rId4" action="ppaction://hlinksldjump" highlightClick="1"/>
          </p:cNvPr>
          <p:cNvSpPr/>
          <p:nvPr/>
        </p:nvSpPr>
        <p:spPr>
          <a:xfrm>
            <a:off x="7239000" y="6248400"/>
            <a:ext cx="533400" cy="533400"/>
          </a:xfrm>
          <a:prstGeom prst="actionButtonHom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6781800" y="6248400"/>
            <a:ext cx="381000" cy="533400"/>
          </a:xfrm>
          <a:prstGeom prst="actionButtonBackPrevious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2438400"/>
            <a:ext cx="8534400" cy="33528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menghapus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data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disuatu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range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dilakukan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Pilih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range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datanya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dihapus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Pilih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Klik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menu Edit, Clear, Contents Del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langsung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meng-klik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tombol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Delete.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4876800" y="304800"/>
            <a:ext cx="4267200" cy="1295400"/>
          </a:xfrm>
          <a:prstGeom prst="wedgeEllipseCallout">
            <a:avLst>
              <a:gd name="adj1" fmla="val -36152"/>
              <a:gd name="adj2" fmla="val 113776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25463" indent="-525463" algn="ctr">
              <a:buFont typeface="Wingdings" pitchFamily="2" charset="2"/>
              <a:buChar char="v"/>
            </a:pP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Menghapus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Data</a:t>
            </a:r>
            <a:endParaRPr lang="en-US" sz="2800" b="1" dirty="0"/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8458200" y="6248400"/>
            <a:ext cx="533400" cy="533400"/>
          </a:xfrm>
          <a:prstGeom prst="actionButtonForwardNex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7848600" y="6248400"/>
            <a:ext cx="533400" cy="533400"/>
          </a:xfrm>
          <a:prstGeom prst="actionButtonHom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Home 7">
            <a:hlinkClick r:id="rId4" action="ppaction://hlinksldjump" highlightClick="1"/>
          </p:cNvPr>
          <p:cNvSpPr/>
          <p:nvPr/>
        </p:nvSpPr>
        <p:spPr>
          <a:xfrm>
            <a:off x="7239000" y="6248400"/>
            <a:ext cx="533400" cy="533400"/>
          </a:xfrm>
          <a:prstGeom prst="actionButtonHom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6781800" y="6248400"/>
            <a:ext cx="381000" cy="533400"/>
          </a:xfrm>
          <a:prstGeom prst="actionButtonBackPrevious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51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67000" y="3048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DAFTAR ISI</a:t>
            </a:r>
            <a:endParaRPr lang="en-US" sz="2400" b="1" dirty="0"/>
          </a:p>
        </p:txBody>
      </p:sp>
      <p:sp>
        <p:nvSpPr>
          <p:cNvPr id="3" name="Action Button: Custom 2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228600" y="990600"/>
            <a:ext cx="2743200" cy="457200"/>
          </a:xfrm>
          <a:prstGeom prst="actionButtonBlank">
            <a:avLst/>
          </a:prstGeom>
          <a:solidFill>
            <a:schemeClr val="accent1"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COVER</a:t>
            </a:r>
            <a:endParaRPr lang="en-US" dirty="0"/>
          </a:p>
        </p:txBody>
      </p:sp>
      <p:sp>
        <p:nvSpPr>
          <p:cNvPr id="4" name="Action Button: Custom 3">
            <a:hlinkClick r:id="rId4" action="ppaction://hlinksldjump" highlightClick="1"/>
          </p:cNvPr>
          <p:cNvSpPr/>
          <p:nvPr/>
        </p:nvSpPr>
        <p:spPr>
          <a:xfrm>
            <a:off x="228600" y="1752600"/>
            <a:ext cx="2743200" cy="457200"/>
          </a:xfrm>
          <a:prstGeom prst="actionButtonBlank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DAFTAR ISI</a:t>
            </a:r>
            <a:endParaRPr lang="en-US" dirty="0"/>
          </a:p>
        </p:txBody>
      </p:sp>
      <p:sp>
        <p:nvSpPr>
          <p:cNvPr id="5" name="Action Button: Custom 4">
            <a:hlinkClick r:id="rId5" action="ppaction://hlinksldjump" highlightClick="1"/>
          </p:cNvPr>
          <p:cNvSpPr/>
          <p:nvPr/>
        </p:nvSpPr>
        <p:spPr>
          <a:xfrm>
            <a:off x="228600" y="2438400"/>
            <a:ext cx="2743200" cy="381000"/>
          </a:xfrm>
          <a:prstGeom prst="actionButtonBlank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PENGERTIAN EXCEL</a:t>
            </a:r>
            <a:endParaRPr lang="en-US" dirty="0"/>
          </a:p>
        </p:txBody>
      </p:sp>
      <p:sp>
        <p:nvSpPr>
          <p:cNvPr id="6" name="Action Button: Custom 5">
            <a:hlinkClick r:id="rId6" action="ppaction://hlinksldjump" highlightClick="1"/>
          </p:cNvPr>
          <p:cNvSpPr/>
          <p:nvPr/>
        </p:nvSpPr>
        <p:spPr>
          <a:xfrm>
            <a:off x="228600" y="3124200"/>
            <a:ext cx="2743200" cy="685800"/>
          </a:xfrm>
          <a:prstGeom prst="actionButtonBlank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LANGKAH – LANGKAH MEMULAI EXCEL</a:t>
            </a:r>
          </a:p>
        </p:txBody>
      </p:sp>
      <p:sp>
        <p:nvSpPr>
          <p:cNvPr id="7" name="Action Button: Custom 6">
            <a:hlinkClick r:id="rId7" action="ppaction://hlinksldjump" highlightClick="1"/>
          </p:cNvPr>
          <p:cNvSpPr/>
          <p:nvPr/>
        </p:nvSpPr>
        <p:spPr>
          <a:xfrm>
            <a:off x="228600" y="4114800"/>
            <a:ext cx="2743200" cy="685800"/>
          </a:xfrm>
          <a:prstGeom prst="actionButtonBlank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MENGENAL ELEMEN JENDELA EXCEL</a:t>
            </a:r>
            <a:endParaRPr lang="en-US" dirty="0"/>
          </a:p>
        </p:txBody>
      </p:sp>
      <p:sp>
        <p:nvSpPr>
          <p:cNvPr id="8" name="Action Button: Custom 7">
            <a:hlinkClick r:id="rId8" action="ppaction://hlinksldjump" highlightClick="1"/>
          </p:cNvPr>
          <p:cNvSpPr/>
          <p:nvPr/>
        </p:nvSpPr>
        <p:spPr>
          <a:xfrm>
            <a:off x="3352800" y="1600200"/>
            <a:ext cx="2514600" cy="609600"/>
          </a:xfrm>
          <a:prstGeom prst="actionButtonBlank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GAMBAR KOMPONEN JENDELA EXCL </a:t>
            </a:r>
            <a:endParaRPr lang="en-US" dirty="0"/>
          </a:p>
        </p:txBody>
      </p:sp>
      <p:sp>
        <p:nvSpPr>
          <p:cNvPr id="9" name="Action Button: Custom 8">
            <a:hlinkClick r:id="rId9" action="ppaction://hlinksldjump" highlightClick="1"/>
          </p:cNvPr>
          <p:cNvSpPr/>
          <p:nvPr/>
        </p:nvSpPr>
        <p:spPr>
          <a:xfrm>
            <a:off x="3352800" y="2438400"/>
            <a:ext cx="2514600" cy="685800"/>
          </a:xfrm>
          <a:prstGeom prst="actionButtonBlank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LANGKAH UNTUK MENGAKHIRI EXCEL</a:t>
            </a:r>
            <a:endParaRPr lang="en-US" dirty="0"/>
          </a:p>
        </p:txBody>
      </p:sp>
      <p:sp>
        <p:nvSpPr>
          <p:cNvPr id="10" name="Action Button: Custom 9">
            <a:hlinkClick r:id="rId10" action="ppaction://hlinksldjump" highlightClick="1"/>
          </p:cNvPr>
          <p:cNvSpPr/>
          <p:nvPr/>
        </p:nvSpPr>
        <p:spPr>
          <a:xfrm>
            <a:off x="3352800" y="3352800"/>
            <a:ext cx="2514600" cy="609600"/>
          </a:xfrm>
          <a:prstGeom prst="actionButtonBlank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BEKERJA DENGAN MICISOFT EXCEL </a:t>
            </a:r>
            <a:endParaRPr lang="en-US" dirty="0"/>
          </a:p>
        </p:txBody>
      </p:sp>
      <p:sp>
        <p:nvSpPr>
          <p:cNvPr id="11" name="Action Button: Custom 10">
            <a:hlinkClick r:id="rId11" action="ppaction://hlinksldjump" highlightClick="1"/>
          </p:cNvPr>
          <p:cNvSpPr/>
          <p:nvPr/>
        </p:nvSpPr>
        <p:spPr>
          <a:xfrm>
            <a:off x="3352800" y="4191000"/>
            <a:ext cx="2514600" cy="609600"/>
          </a:xfrm>
          <a:prstGeom prst="actionButtonBlank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MENGENAL TIPE DATA PADA EXCEL</a:t>
            </a:r>
            <a:endParaRPr lang="en-US" dirty="0"/>
          </a:p>
        </p:txBody>
      </p:sp>
      <p:sp>
        <p:nvSpPr>
          <p:cNvPr id="12" name="Action Button: Custom 11">
            <a:hlinkClick r:id="rId12" action="ppaction://hlinksldjump" highlightClick="1"/>
          </p:cNvPr>
          <p:cNvSpPr/>
          <p:nvPr/>
        </p:nvSpPr>
        <p:spPr>
          <a:xfrm>
            <a:off x="6248400" y="914400"/>
            <a:ext cx="2362200" cy="381000"/>
          </a:xfrm>
          <a:prstGeom prst="actionButtonBlank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CELL POINTER</a:t>
            </a:r>
            <a:endParaRPr lang="en-US" dirty="0"/>
          </a:p>
        </p:txBody>
      </p:sp>
      <p:sp>
        <p:nvSpPr>
          <p:cNvPr id="15" name="Action Button: Custom 14">
            <a:hlinkClick r:id="rId13" action="ppaction://hlinksldjump" highlightClick="1"/>
          </p:cNvPr>
          <p:cNvSpPr/>
          <p:nvPr/>
        </p:nvSpPr>
        <p:spPr>
          <a:xfrm>
            <a:off x="6248400" y="1600200"/>
            <a:ext cx="2362200" cy="381000"/>
          </a:xfrm>
          <a:prstGeom prst="actionButtonBlank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DAFTAR TOMBOL</a:t>
            </a:r>
            <a:endParaRPr lang="en-US" dirty="0"/>
          </a:p>
        </p:txBody>
      </p:sp>
      <p:sp>
        <p:nvSpPr>
          <p:cNvPr id="16" name="Action Button: Custom 15">
            <a:hlinkClick r:id="rId14" action="ppaction://hlinksldjump" highlightClick="1"/>
          </p:cNvPr>
          <p:cNvSpPr/>
          <p:nvPr/>
        </p:nvSpPr>
        <p:spPr>
          <a:xfrm>
            <a:off x="6248400" y="2209800"/>
            <a:ext cx="2362200" cy="381000"/>
          </a:xfrm>
          <a:prstGeom prst="actionButtonBlank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MEMILIH AREA KERJA</a:t>
            </a:r>
            <a:endParaRPr lang="en-US" dirty="0"/>
          </a:p>
        </p:txBody>
      </p:sp>
      <p:sp>
        <p:nvSpPr>
          <p:cNvPr id="17" name="Action Button: Custom 16">
            <a:hlinkClick r:id="rId15" action="ppaction://hlinksldjump" highlightClick="1"/>
          </p:cNvPr>
          <p:cNvSpPr/>
          <p:nvPr/>
        </p:nvSpPr>
        <p:spPr>
          <a:xfrm>
            <a:off x="6248400" y="2895600"/>
            <a:ext cx="2362200" cy="381000"/>
          </a:xfrm>
          <a:prstGeom prst="actionButtonBlank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MEMILIH RANGE</a:t>
            </a:r>
            <a:endParaRPr lang="en-US" dirty="0"/>
          </a:p>
        </p:txBody>
      </p:sp>
      <p:sp>
        <p:nvSpPr>
          <p:cNvPr id="18" name="Action Button: Custom 17">
            <a:hlinkClick r:id="rId16" action="ppaction://hlinksldjump" highlightClick="1"/>
          </p:cNvPr>
          <p:cNvSpPr/>
          <p:nvPr/>
        </p:nvSpPr>
        <p:spPr>
          <a:xfrm>
            <a:off x="6248400" y="3657600"/>
            <a:ext cx="2362200" cy="381000"/>
          </a:xfrm>
          <a:prstGeom prst="actionButtonBlank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MEMASUKAN DATA</a:t>
            </a:r>
            <a:endParaRPr lang="en-US" dirty="0"/>
          </a:p>
        </p:txBody>
      </p:sp>
      <p:sp>
        <p:nvSpPr>
          <p:cNvPr id="19" name="Action Button: Custom 18">
            <a:hlinkClick r:id="rId17" action="ppaction://hlinksldjump" highlightClick="1"/>
          </p:cNvPr>
          <p:cNvSpPr/>
          <p:nvPr/>
        </p:nvSpPr>
        <p:spPr>
          <a:xfrm>
            <a:off x="6248400" y="4343400"/>
            <a:ext cx="2362200" cy="457200"/>
          </a:xfrm>
          <a:prstGeom prst="actionButtonBlank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MENGHAPUS DATA</a:t>
            </a:r>
            <a:endParaRPr lang="en-US" dirty="0"/>
          </a:p>
        </p:txBody>
      </p:sp>
      <p:pic>
        <p:nvPicPr>
          <p:cNvPr id="29" name="Picture 28" descr="a-butterflies.gif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90800" y="5105400"/>
            <a:ext cx="1295400" cy="1752600"/>
          </a:xfrm>
          <a:prstGeom prst="rect">
            <a:avLst/>
          </a:prstGeom>
        </p:spPr>
      </p:pic>
      <p:sp>
        <p:nvSpPr>
          <p:cNvPr id="30" name="Action Button: Back or Previous 29">
            <a:hlinkClick r:id="" action="ppaction://hlinkshowjump?jump=previousslide" highlightClick="1"/>
          </p:cNvPr>
          <p:cNvSpPr/>
          <p:nvPr/>
        </p:nvSpPr>
        <p:spPr>
          <a:xfrm>
            <a:off x="76200" y="6248400"/>
            <a:ext cx="609600" cy="533400"/>
          </a:xfrm>
          <a:prstGeom prst="actionButtonBackPrevious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ction Button: Home 30">
            <a:hlinkClick r:id="rId4" action="ppaction://hlinksldjump" highlightClick="1"/>
          </p:cNvPr>
          <p:cNvSpPr/>
          <p:nvPr/>
        </p:nvSpPr>
        <p:spPr>
          <a:xfrm>
            <a:off x="762000" y="6248400"/>
            <a:ext cx="609600" cy="533400"/>
          </a:xfrm>
          <a:prstGeom prst="actionButtonHome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ction Button: Home 31">
            <a:hlinkClick r:id="rId19" action="ppaction://hlinksldjump" highlightClick="1"/>
          </p:cNvPr>
          <p:cNvSpPr/>
          <p:nvPr/>
        </p:nvSpPr>
        <p:spPr>
          <a:xfrm>
            <a:off x="1447800" y="6248400"/>
            <a:ext cx="533400" cy="533400"/>
          </a:xfrm>
          <a:prstGeom prst="actionButtonHome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ction Button: Forward or Next 32">
            <a:hlinkClick r:id="" action="ppaction://hlinkshowjump?jump=nextslide" highlightClick="1"/>
          </p:cNvPr>
          <p:cNvSpPr/>
          <p:nvPr/>
        </p:nvSpPr>
        <p:spPr>
          <a:xfrm>
            <a:off x="2057400" y="6248400"/>
            <a:ext cx="457200" cy="533400"/>
          </a:xfrm>
          <a:prstGeom prst="actionButtonForwardNex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Connector 2"/>
          <p:cNvSpPr/>
          <p:nvPr/>
        </p:nvSpPr>
        <p:spPr>
          <a:xfrm>
            <a:off x="0" y="1295400"/>
            <a:ext cx="3962400" cy="1600200"/>
          </a:xfrm>
          <a:prstGeom prst="flowChartConnector">
            <a:avLst/>
          </a:prstGeom>
          <a:solidFill>
            <a:schemeClr val="accent6">
              <a:lumMod val="7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Font typeface="Wingdings" pitchFamily="2" charset="2"/>
              <a:buChar char="v"/>
            </a:pP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Mengatur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Lebar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Kolom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>
            <a:stCxn id="3" idx="6"/>
            <a:endCxn id="11" idx="1"/>
          </p:cNvCxnSpPr>
          <p:nvPr/>
        </p:nvCxnSpPr>
        <p:spPr>
          <a:xfrm flipV="1">
            <a:off x="3962400" y="1143000"/>
            <a:ext cx="685800" cy="952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3" idx="6"/>
            <a:endCxn id="12" idx="1"/>
          </p:cNvCxnSpPr>
          <p:nvPr/>
        </p:nvCxnSpPr>
        <p:spPr>
          <a:xfrm>
            <a:off x="3962400" y="2095500"/>
            <a:ext cx="6858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3" idx="6"/>
          </p:cNvCxnSpPr>
          <p:nvPr/>
        </p:nvCxnSpPr>
        <p:spPr>
          <a:xfrm>
            <a:off x="3962400" y="2095500"/>
            <a:ext cx="533400" cy="1752600"/>
          </a:xfrm>
          <a:prstGeom prst="line">
            <a:avLst/>
          </a:prstGeom>
          <a:ln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648200" y="533400"/>
            <a:ext cx="3962400" cy="1219200"/>
          </a:xfrm>
          <a:prstGeom prst="rect">
            <a:avLst/>
          </a:prstGeom>
          <a:solidFill>
            <a:schemeClr val="accent6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Mengubah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Lebar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Kolom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Lebar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Tertentu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48200" y="2133600"/>
            <a:ext cx="3962400" cy="1143000"/>
          </a:xfrm>
          <a:prstGeom prst="rect">
            <a:avLst/>
          </a:prstGeom>
          <a:solidFill>
            <a:schemeClr val="accent2">
              <a:lumMod val="75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Mengubah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Lebar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Kolom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Mouse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95800" y="3733800"/>
            <a:ext cx="3962400" cy="1752600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Mengubah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Lebar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Kolom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Agar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Panjang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Data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505200"/>
            <a:ext cx="3505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8458200" y="6248400"/>
            <a:ext cx="533400" cy="533400"/>
          </a:xfrm>
          <a:prstGeom prst="actionButtonForwardNex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Home 12">
            <a:hlinkClick r:id="rId4" action="ppaction://hlinksldjump" highlightClick="1"/>
          </p:cNvPr>
          <p:cNvSpPr/>
          <p:nvPr/>
        </p:nvSpPr>
        <p:spPr>
          <a:xfrm>
            <a:off x="7848600" y="6248400"/>
            <a:ext cx="533400" cy="533400"/>
          </a:xfrm>
          <a:prstGeom prst="actionButtonHom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Home 13">
            <a:hlinkClick r:id="rId5" action="ppaction://hlinksldjump" highlightClick="1"/>
          </p:cNvPr>
          <p:cNvSpPr/>
          <p:nvPr/>
        </p:nvSpPr>
        <p:spPr>
          <a:xfrm>
            <a:off x="7239000" y="6248400"/>
            <a:ext cx="533400" cy="533400"/>
          </a:xfrm>
          <a:prstGeom prst="actionButtonHom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Back or Previous 14">
            <a:hlinkClick r:id="" action="ppaction://hlinkshowjump?jump=previousslide" highlightClick="1"/>
          </p:cNvPr>
          <p:cNvSpPr/>
          <p:nvPr/>
        </p:nvSpPr>
        <p:spPr>
          <a:xfrm>
            <a:off x="6781800" y="6248400"/>
            <a:ext cx="381000" cy="533400"/>
          </a:xfrm>
          <a:prstGeom prst="actionButtonBackPrevious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150"/>
                            </p:stCondLst>
                            <p:childTnLst>
                              <p:par>
                                <p:cTn id="3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15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650"/>
                            </p:stCondLst>
                            <p:childTnLst>
                              <p:par>
                                <p:cTn id="42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2438400"/>
            <a:ext cx="2895600" cy="1752600"/>
          </a:xfrm>
          <a:prstGeom prst="ellipse">
            <a:avLst/>
          </a:prstGeom>
          <a:solidFill>
            <a:schemeClr val="accent6">
              <a:lumMod val="50000"/>
              <a:alpha val="4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Mengatur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Tinggi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Baris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>
            <a:stCxn id="2" idx="6"/>
          </p:cNvCxnSpPr>
          <p:nvPr/>
        </p:nvCxnSpPr>
        <p:spPr>
          <a:xfrm flipV="1">
            <a:off x="2895600" y="2438400"/>
            <a:ext cx="304800" cy="876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3200400" y="304800"/>
            <a:ext cx="5562600" cy="3505200"/>
          </a:xfrm>
          <a:prstGeom prst="roundRect">
            <a:avLst>
              <a:gd name="adj" fmla="val 32549"/>
            </a:avLst>
          </a:prstGeom>
          <a:solidFill>
            <a:schemeClr val="accent6">
              <a:lumMod val="50000"/>
              <a:alpha val="5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just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1.Letakkan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penunjuk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baris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diubah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tingginya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28600" indent="-228600" algn="just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2.Pilih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klik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menu Format, Row, Height (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muncul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kotak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dialog)</a:t>
            </a:r>
          </a:p>
          <a:p>
            <a:pPr marL="228600" indent="-228600" algn="just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3.Pada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kotak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Row Height,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isilah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tinggi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baris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diinginkan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Klik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OK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tanda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persetujuan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429000" y="4114800"/>
            <a:ext cx="5334000" cy="2362200"/>
          </a:xfrm>
          <a:prstGeom prst="roundRect">
            <a:avLst>
              <a:gd name="adj" fmla="val 32549"/>
            </a:avLst>
          </a:prstGeom>
          <a:solidFill>
            <a:schemeClr val="accent6">
              <a:lumMod val="50000"/>
              <a:alpha val="5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indent="-182563" algn="just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1.Arahkan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penunjuk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mouse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bagian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bawah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nomor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baris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diubah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tingginya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82563" indent="-182563" algn="just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2.Klik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geserlah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mouse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atas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kebawah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tinggi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nginkan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>
            <a:stCxn id="2" idx="6"/>
          </p:cNvCxnSpPr>
          <p:nvPr/>
        </p:nvCxnSpPr>
        <p:spPr>
          <a:xfrm>
            <a:off x="2895600" y="3314700"/>
            <a:ext cx="533400" cy="1485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267200"/>
            <a:ext cx="2895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458200" y="6248400"/>
            <a:ext cx="533400" cy="533400"/>
          </a:xfrm>
          <a:prstGeom prst="actionButtonForwardNex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Home 8">
            <a:hlinkClick r:id="rId4" action="ppaction://hlinksldjump" highlightClick="1"/>
          </p:cNvPr>
          <p:cNvSpPr/>
          <p:nvPr/>
        </p:nvSpPr>
        <p:spPr>
          <a:xfrm>
            <a:off x="7848600" y="6248400"/>
            <a:ext cx="533400" cy="533400"/>
          </a:xfrm>
          <a:prstGeom prst="actionButtonHom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Home 9">
            <a:hlinkClick r:id="rId5" action="ppaction://hlinksldjump" highlightClick="1"/>
          </p:cNvPr>
          <p:cNvSpPr/>
          <p:nvPr/>
        </p:nvSpPr>
        <p:spPr>
          <a:xfrm>
            <a:off x="7239000" y="6248400"/>
            <a:ext cx="533400" cy="533400"/>
          </a:xfrm>
          <a:prstGeom prst="actionButtonHom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6781800" y="6248400"/>
            <a:ext cx="381000" cy="533400"/>
          </a:xfrm>
          <a:prstGeom prst="actionButtonBackPrevious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29000" y="304800"/>
            <a:ext cx="5334000" cy="2438400"/>
          </a:xfrm>
          <a:prstGeom prst="rect">
            <a:avLst/>
          </a:prstGeom>
          <a:solidFill>
            <a:schemeClr val="accent2"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sv-SE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 algn="just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1.Pilih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klik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menu File, New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tekan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Ctrl+N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muncul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kotak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dialog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membuka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lembar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kerja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82563" indent="-182563" algn="just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2.klik Tab General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pilih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icon workbook.</a:t>
            </a:r>
          </a:p>
          <a:p>
            <a:pPr marL="182563" indent="-182563" algn="just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3.Klik OK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menutup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kotak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dialog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04800" y="0"/>
            <a:ext cx="3048000" cy="2895600"/>
          </a:xfrm>
          <a:prstGeom prst="rightArrow">
            <a:avLst>
              <a:gd name="adj1" fmla="val 50000"/>
              <a:gd name="adj2" fmla="val 26316"/>
            </a:avLst>
          </a:prstGeom>
          <a:solidFill>
            <a:schemeClr val="accent2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Membuka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Lembar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Kerja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Baru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81000" y="3200400"/>
            <a:ext cx="2971800" cy="3276600"/>
          </a:xfrm>
          <a:prstGeom prst="rightArrow">
            <a:avLst>
              <a:gd name="adj1" fmla="val 50000"/>
              <a:gd name="adj2" fmla="val 21498"/>
            </a:avLst>
          </a:prstGeom>
          <a:solidFill>
            <a:schemeClr val="accent2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en-US" sz="2800" b="1" dirty="0" err="1" smtClean="0"/>
              <a:t>Membuka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Lembar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Kerja</a:t>
            </a:r>
            <a:r>
              <a:rPr lang="en-US" sz="2800" b="1" dirty="0" smtClean="0"/>
              <a:t> Yang </a:t>
            </a:r>
            <a:r>
              <a:rPr lang="en-US" sz="2800" b="1" dirty="0" err="1" smtClean="0"/>
              <a:t>Telah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Ada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2800" y="3429000"/>
            <a:ext cx="5410200" cy="2667000"/>
          </a:xfrm>
          <a:prstGeom prst="rect">
            <a:avLst/>
          </a:prstGeom>
          <a:solidFill>
            <a:schemeClr val="accent2"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just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1.Pilih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klik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menu File, Open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tekan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Ctrl+O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muncul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kotak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dialog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membuka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file.</a:t>
            </a:r>
          </a:p>
          <a:p>
            <a:pPr marL="182563" indent="-182563" algn="just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2.Pada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tombol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daftar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pilihan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Look In,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pilih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klik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folder yang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dinginkan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82563" indent="-182563" algn="just"/>
            <a:r>
              <a:rPr lang="nn-NO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3.Pada kotak isian File Name ketikan nama file yang akan dibuka, atau klik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nama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file yang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terdapat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kotak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Look In.</a:t>
            </a: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4.Klik Open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membuka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lembar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kerja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458200" y="6248400"/>
            <a:ext cx="533400" cy="533400"/>
          </a:xfrm>
          <a:prstGeom prst="actionButtonForwardNex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Home 8">
            <a:hlinkClick r:id="rId3" action="ppaction://hlinksldjump" highlightClick="1"/>
          </p:cNvPr>
          <p:cNvSpPr/>
          <p:nvPr/>
        </p:nvSpPr>
        <p:spPr>
          <a:xfrm>
            <a:off x="7848600" y="6248400"/>
            <a:ext cx="533400" cy="533400"/>
          </a:xfrm>
          <a:prstGeom prst="actionButtonHom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Home 9">
            <a:hlinkClick r:id="rId4" action="ppaction://hlinksldjump" highlightClick="1"/>
          </p:cNvPr>
          <p:cNvSpPr/>
          <p:nvPr/>
        </p:nvSpPr>
        <p:spPr>
          <a:xfrm>
            <a:off x="7239000" y="6248400"/>
            <a:ext cx="533400" cy="533400"/>
          </a:xfrm>
          <a:prstGeom prst="actionButtonHom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6781800" y="6248400"/>
            <a:ext cx="381000" cy="533400"/>
          </a:xfrm>
          <a:prstGeom prst="actionButtonBackPrevious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0" y="381000"/>
            <a:ext cx="4191000" cy="1600200"/>
          </a:xfrm>
          <a:prstGeom prst="wedgeEllipseCallout">
            <a:avLst>
              <a:gd name="adj1" fmla="val 29658"/>
              <a:gd name="adj2" fmla="val 100063"/>
            </a:avLst>
          </a:prstGeom>
          <a:solidFill>
            <a:schemeClr val="accent1">
              <a:alpha val="2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sv-SE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Menyimpan Lembar Kerja dengan Nama lain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2819400"/>
            <a:ext cx="7696200" cy="3581400"/>
          </a:xfrm>
          <a:prstGeom prst="rect">
            <a:avLst/>
          </a:prstGeom>
          <a:solidFill>
            <a:schemeClr val="accent1">
              <a:alpha val="36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Pilih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klik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menu File, Save As,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muncul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kotak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dialog Save As.</a:t>
            </a:r>
          </a:p>
          <a:p>
            <a:pPr marL="411163" indent="-411163" algn="just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kotak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Save In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pilih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klik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forder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tempat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penyimpanan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data.</a:t>
            </a:r>
          </a:p>
          <a:p>
            <a:pPr marL="342900" indent="-342900" algn="just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kotak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isian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file name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ketikkan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nama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file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lembar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kerja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disimpan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Klik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Save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menyimpan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lembar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kerja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458200" y="6248400"/>
            <a:ext cx="533400" cy="533400"/>
          </a:xfrm>
          <a:prstGeom prst="actionButtonForwardNex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7848600" y="6248400"/>
            <a:ext cx="533400" cy="533400"/>
          </a:xfrm>
          <a:prstGeom prst="actionButtonHom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Home 7">
            <a:hlinkClick r:id="rId4" action="ppaction://hlinksldjump" highlightClick="1"/>
          </p:cNvPr>
          <p:cNvSpPr/>
          <p:nvPr/>
        </p:nvSpPr>
        <p:spPr>
          <a:xfrm>
            <a:off x="7239000" y="6248400"/>
            <a:ext cx="533400" cy="533400"/>
          </a:xfrm>
          <a:prstGeom prst="actionButtonHom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6781800" y="6248400"/>
            <a:ext cx="381000" cy="533400"/>
          </a:xfrm>
          <a:prstGeom prst="actionButtonBackPrevious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2-Point Star 4"/>
          <p:cNvSpPr/>
          <p:nvPr/>
        </p:nvSpPr>
        <p:spPr>
          <a:xfrm>
            <a:off x="304800" y="381000"/>
            <a:ext cx="5486400" cy="2286000"/>
          </a:xfrm>
          <a:prstGeom prst="star32">
            <a:avLst>
              <a:gd name="adj" fmla="val 41214"/>
            </a:avLst>
          </a:prstGeom>
          <a:solidFill>
            <a:schemeClr val="accent3">
              <a:lumMod val="20000"/>
              <a:lumOff val="80000"/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MENGGUNAKAN RUMUS DAN FUNGSI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 Same Side Corner Rectangle 5"/>
          <p:cNvSpPr/>
          <p:nvPr/>
        </p:nvSpPr>
        <p:spPr>
          <a:xfrm>
            <a:off x="4572000" y="2514600"/>
            <a:ext cx="4191000" cy="3352800"/>
          </a:xfrm>
          <a:prstGeom prst="round2SameRect">
            <a:avLst/>
          </a:prstGeom>
          <a:solidFill>
            <a:schemeClr val="bg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Rumus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bagian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terpenting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Program Excel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setiap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tabel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dokumen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ketik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selalu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berhubungan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rumus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fungsi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Curved Connector 7"/>
          <p:cNvCxnSpPr/>
          <p:nvPr/>
        </p:nvCxnSpPr>
        <p:spPr>
          <a:xfrm rot="16200000" flipH="1">
            <a:off x="3581400" y="2590800"/>
            <a:ext cx="1143000" cy="838200"/>
          </a:xfrm>
          <a:prstGeom prst="curvedConnector3">
            <a:avLst>
              <a:gd name="adj1" fmla="val 50000"/>
            </a:avLst>
          </a:prstGeom>
          <a:ln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799" y="3124200"/>
            <a:ext cx="3733801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458200" y="6248400"/>
            <a:ext cx="533400" cy="533400"/>
          </a:xfrm>
          <a:prstGeom prst="actionButtonForwardNex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Home 8">
            <a:hlinkClick r:id="rId4" action="ppaction://hlinksldjump" highlightClick="1"/>
          </p:cNvPr>
          <p:cNvSpPr/>
          <p:nvPr/>
        </p:nvSpPr>
        <p:spPr>
          <a:xfrm>
            <a:off x="7848600" y="6248400"/>
            <a:ext cx="533400" cy="533400"/>
          </a:xfrm>
          <a:prstGeom prst="actionButtonHom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Home 9">
            <a:hlinkClick r:id="rId5" action="ppaction://hlinksldjump" highlightClick="1"/>
          </p:cNvPr>
          <p:cNvSpPr/>
          <p:nvPr/>
        </p:nvSpPr>
        <p:spPr>
          <a:xfrm>
            <a:off x="7239000" y="6248400"/>
            <a:ext cx="533400" cy="533400"/>
          </a:xfrm>
          <a:prstGeom prst="actionButtonHom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6781800" y="6248400"/>
            <a:ext cx="381000" cy="533400"/>
          </a:xfrm>
          <a:prstGeom prst="actionButtonBackPrevious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2743200"/>
            <a:ext cx="1752600" cy="1143000"/>
          </a:xfrm>
          <a:prstGeom prst="rect">
            <a:avLst/>
          </a:prstGeom>
          <a:solidFill>
            <a:srgbClr val="00B050">
              <a:alpha val="7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Menulis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Rumus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>
            <a:stCxn id="5" idx="3"/>
          </p:cNvCxnSpPr>
          <p:nvPr/>
        </p:nvCxnSpPr>
        <p:spPr>
          <a:xfrm flipV="1">
            <a:off x="2057400" y="1295400"/>
            <a:ext cx="609600" cy="2019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5" idx="3"/>
            <a:endCxn id="25" idx="1"/>
          </p:cNvCxnSpPr>
          <p:nvPr/>
        </p:nvCxnSpPr>
        <p:spPr>
          <a:xfrm flipV="1">
            <a:off x="2057400" y="3048000"/>
            <a:ext cx="609600" cy="266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3"/>
            <a:endCxn id="26" idx="1"/>
          </p:cNvCxnSpPr>
          <p:nvPr/>
        </p:nvCxnSpPr>
        <p:spPr>
          <a:xfrm>
            <a:off x="2057400" y="3314700"/>
            <a:ext cx="609600" cy="1866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667000" y="304800"/>
            <a:ext cx="6172200" cy="1600200"/>
          </a:xfrm>
          <a:prstGeom prst="rect">
            <a:avLst/>
          </a:prstGeom>
          <a:solidFill>
            <a:srgbClr val="11FB1C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96863" indent="-296863" algn="just">
              <a:buAutoNum type="arabicPeriod"/>
            </a:pP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Menulis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rumus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mengetik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angka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langsung</a:t>
            </a:r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274638" algn="just"/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a.Letakkan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penunjuk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tempat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hasil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rumus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akanditampilkan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274638" algn="just"/>
            <a:r>
              <a:rPr lang="nn-NO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b.Pada formula bar, ketik =5000+3500, lalu tekan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enter.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67000" y="2209800"/>
            <a:ext cx="6172200" cy="1676400"/>
          </a:xfrm>
          <a:prstGeom prst="rect">
            <a:avLst/>
          </a:prstGeom>
          <a:solidFill>
            <a:srgbClr val="11FB1C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96863" indent="-296863" algn="just"/>
            <a:r>
              <a:rPr lang="fi-FI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Menulis rumus dengan menggunakan alamat sel</a:t>
            </a:r>
          </a:p>
          <a:p>
            <a:pPr marL="639763" indent="-342900" algn="just">
              <a:buAutoNum type="alphaLcPeriod"/>
            </a:pP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Letakkan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penunjuk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tempat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hasil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rumus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ditampilkan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39763" indent="-342900" algn="just">
              <a:buAutoNum type="alphaLcPeriod"/>
            </a:pP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formula bar,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ketikkan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= C4+C5,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lalu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tekan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enter.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667000" y="4114800"/>
            <a:ext cx="6172200" cy="2133600"/>
          </a:xfrm>
          <a:prstGeom prst="rect">
            <a:avLst/>
          </a:prstGeom>
          <a:solidFill>
            <a:srgbClr val="11FB1C">
              <a:alpha val="5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Menulis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rumus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bantuan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mouse</a:t>
            </a:r>
          </a:p>
          <a:p>
            <a:pPr marL="457200" indent="-228600" algn="just">
              <a:buAutoNum type="alphaLcPeriod"/>
            </a:pP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Letakkan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penunjuk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tempat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hasil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rumus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ditampilkan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228600" algn="just">
              <a:buAutoNum type="alphaLcPeriod"/>
            </a:pPr>
            <a:r>
              <a:rPr lang="fi-FI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ketikkan = , kemudian pilih dan klik sel C4</a:t>
            </a:r>
          </a:p>
          <a:p>
            <a:pPr marL="457200" indent="-228600" algn="just">
              <a:buAutoNum type="alphaLcPeriod"/>
            </a:pP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Ketik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+,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kemudian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pilih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klik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C5</a:t>
            </a:r>
          </a:p>
          <a:p>
            <a:pPr marL="457200" indent="-228600" algn="just">
              <a:buAutoNum type="alphaLcPeriod"/>
            </a:pP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Tekan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tombol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enter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458200" y="6248400"/>
            <a:ext cx="533400" cy="533400"/>
          </a:xfrm>
          <a:prstGeom prst="actionButtonForwardNex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7848600" y="6248400"/>
            <a:ext cx="533400" cy="533400"/>
          </a:xfrm>
          <a:prstGeom prst="actionButtonHom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Home 10">
            <a:hlinkClick r:id="rId4" action="ppaction://hlinksldjump" highlightClick="1"/>
          </p:cNvPr>
          <p:cNvSpPr/>
          <p:nvPr/>
        </p:nvSpPr>
        <p:spPr>
          <a:xfrm>
            <a:off x="7239000" y="6248400"/>
            <a:ext cx="533400" cy="533400"/>
          </a:xfrm>
          <a:prstGeom prst="actionButtonHom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6781800" y="6248400"/>
            <a:ext cx="381000" cy="533400"/>
          </a:xfrm>
          <a:prstGeom prst="actionButtonBackPrevious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 animBg="1"/>
      <p:bldP spid="25" grpId="0" animBg="1"/>
      <p:bldP spid="2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2590800"/>
            <a:ext cx="2590800" cy="1066800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Fungsi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>
            <a:stCxn id="5" idx="3"/>
          </p:cNvCxnSpPr>
          <p:nvPr/>
        </p:nvCxnSpPr>
        <p:spPr>
          <a:xfrm flipV="1">
            <a:off x="2971800" y="1143000"/>
            <a:ext cx="533400" cy="1981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5" idx="3"/>
          </p:cNvCxnSpPr>
          <p:nvPr/>
        </p:nvCxnSpPr>
        <p:spPr>
          <a:xfrm>
            <a:off x="2971800" y="3124200"/>
            <a:ext cx="45720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505200" y="381000"/>
            <a:ext cx="53340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Menulis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fungsi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langsung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(manual)</a:t>
            </a:r>
          </a:p>
          <a:p>
            <a:pPr marL="457200" indent="-228600" algn="just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Letakkan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penunjuk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tempat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hasil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fungsi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ditampilkan</a:t>
            </a:r>
            <a:endParaRPr lang="pt-BR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algn="just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Ketikkan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=SUM(C4:C5) (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Penjumlahan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indent="228600" algn="just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Tekan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tombol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enter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memprosesnya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429000" y="2514600"/>
            <a:ext cx="5334000" cy="388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tabLst>
                <a:tab pos="342900" algn="l"/>
              </a:tabLst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Menulis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fungsi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memanfaatkan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Paste Function</a:t>
            </a:r>
          </a:p>
          <a:p>
            <a:pPr marL="457200" indent="-160338" algn="just">
              <a:tabLst>
                <a:tab pos="525463" algn="l"/>
              </a:tabLst>
            </a:pP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Letakkan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penunjuk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sel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pada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sel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tempat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hasil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fungsi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akan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ditampilkan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160338" algn="just"/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Pilih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Klik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menu Insert, Function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atau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klik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icon paste function yang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terdapat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pada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toolbar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standar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457200" indent="-160338" algn="just"/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Pada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daftar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pilihan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Function category,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pilih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klik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Math &amp; Trig</a:t>
            </a:r>
          </a:p>
          <a:p>
            <a:pPr marL="457200" indent="-228600" algn="just"/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d.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Pilih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Klik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fungsi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SUM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karena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kita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akan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menggunakan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fungsi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ini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untuk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menjumlahkan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457200" indent="-228600" algn="just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e.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Klik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OK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sebagai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tanda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persetujuan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228600" algn="just"/>
            <a:r>
              <a:rPr lang="nn-NO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f. Pada kotak isian Number1, tentukan range data yang akan dijumlah dan klik OK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458200" y="6248400"/>
            <a:ext cx="533400" cy="533400"/>
          </a:xfrm>
          <a:prstGeom prst="actionButtonForwardNex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Home 8">
            <a:hlinkClick r:id="rId3" action="ppaction://hlinksldjump" highlightClick="1"/>
          </p:cNvPr>
          <p:cNvSpPr/>
          <p:nvPr/>
        </p:nvSpPr>
        <p:spPr>
          <a:xfrm>
            <a:off x="7848600" y="6248400"/>
            <a:ext cx="533400" cy="533400"/>
          </a:xfrm>
          <a:prstGeom prst="actionButtonHom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Home 10">
            <a:hlinkClick r:id="rId4" action="ppaction://hlinksldjump" highlightClick="1"/>
          </p:cNvPr>
          <p:cNvSpPr/>
          <p:nvPr/>
        </p:nvSpPr>
        <p:spPr>
          <a:xfrm>
            <a:off x="7239000" y="6248400"/>
            <a:ext cx="533400" cy="533400"/>
          </a:xfrm>
          <a:prstGeom prst="actionButtonHom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6781800" y="6248400"/>
            <a:ext cx="381000" cy="533400"/>
          </a:xfrm>
          <a:prstGeom prst="actionButtonBackPrevious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228600" y="2133600"/>
            <a:ext cx="1981200" cy="1981200"/>
          </a:xfrm>
          <a:prstGeom prst="flowChartProcess">
            <a:avLst/>
          </a:prstGeom>
          <a:solidFill>
            <a:schemeClr val="tx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Mengenal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Fungsi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sering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digunakan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895600" y="381000"/>
            <a:ext cx="5943600" cy="61722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1.Fungsi Average(…)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fungsi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mencari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rata-rata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sekumpulan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data(range).</a:t>
            </a:r>
          </a:p>
          <a:p>
            <a:pPr marL="228600" indent="-228600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000" dirty="0" smtClean="0"/>
              <a:t>Fungsi </a:t>
            </a:r>
            <a:r>
              <a:rPr lang="en-US" sz="2000" dirty="0" err="1" smtClean="0"/>
              <a:t>Logika</a:t>
            </a:r>
            <a:r>
              <a:rPr lang="en-US" sz="2000" dirty="0" smtClean="0"/>
              <a:t> IF(…) </a:t>
            </a:r>
            <a:r>
              <a:rPr lang="en-US" sz="2000" dirty="0" err="1" smtClean="0"/>
              <a:t>yaitu</a:t>
            </a:r>
            <a:r>
              <a:rPr lang="en-US" sz="2000" dirty="0" smtClean="0"/>
              <a:t> </a:t>
            </a:r>
            <a:r>
              <a:rPr lang="nn-NO" sz="2000" dirty="0" smtClean="0"/>
              <a:t>fungsi ini digunakan jika data yang dimasukkan mempunyai kondisi </a:t>
            </a:r>
            <a:r>
              <a:rPr lang="en-US" sz="2000" dirty="0" err="1" smtClean="0"/>
              <a:t>tertentu</a:t>
            </a:r>
            <a:r>
              <a:rPr lang="en-US" sz="2000" dirty="0" smtClean="0"/>
              <a:t>.</a:t>
            </a:r>
          </a:p>
          <a:p>
            <a:pPr marL="228600" indent="-228600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2000" dirty="0" smtClean="0"/>
              <a:t>Fungsi Max(…) </a:t>
            </a:r>
            <a:r>
              <a:rPr lang="en-US" sz="2000" dirty="0" err="1" smtClean="0"/>
              <a:t>yaitu</a:t>
            </a:r>
            <a:r>
              <a:rPr lang="en-US" sz="2000" dirty="0" smtClean="0"/>
              <a:t> </a:t>
            </a:r>
            <a:r>
              <a:rPr lang="en-US" sz="2000" dirty="0" err="1" smtClean="0"/>
              <a:t>fungsi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mencari</a:t>
            </a:r>
            <a:r>
              <a:rPr lang="en-US" sz="2000" dirty="0" smtClean="0"/>
              <a:t> </a:t>
            </a:r>
            <a:r>
              <a:rPr lang="en-US" sz="2000" dirty="0" err="1" smtClean="0"/>
              <a:t>nilai</a:t>
            </a:r>
            <a:r>
              <a:rPr lang="en-US" sz="2000" dirty="0" smtClean="0"/>
              <a:t> </a:t>
            </a:r>
            <a:r>
              <a:rPr lang="en-US" sz="2000" dirty="0" err="1" smtClean="0"/>
              <a:t>tertinggi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sekumpulan</a:t>
            </a:r>
            <a:r>
              <a:rPr lang="en-US" sz="2000" dirty="0" smtClean="0"/>
              <a:t> data (range).</a:t>
            </a:r>
          </a:p>
          <a:p>
            <a:pPr marL="228600" indent="-228600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sz="2000" dirty="0" smtClean="0"/>
              <a:t>Fungsi Min(…) </a:t>
            </a:r>
            <a:r>
              <a:rPr lang="en-US" sz="2000" dirty="0" err="1" smtClean="0"/>
              <a:t>yaitu</a:t>
            </a:r>
            <a:r>
              <a:rPr lang="en-US" sz="2000" dirty="0" smtClean="0"/>
              <a:t> </a:t>
            </a:r>
            <a:r>
              <a:rPr lang="en-US" sz="2000" dirty="0" err="1" smtClean="0"/>
              <a:t>fungsi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it-IT" sz="2000" dirty="0" smtClean="0"/>
              <a:t>mencari nilai terendah dari sekumpulan data numerik.</a:t>
            </a:r>
          </a:p>
          <a:p>
            <a:pPr marL="228600" indent="-228600" algn="just"/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n-US" sz="2000" dirty="0" err="1" smtClean="0"/>
              <a:t>Fungsi</a:t>
            </a:r>
            <a:r>
              <a:rPr lang="en-US" sz="2000" dirty="0" smtClean="0"/>
              <a:t> Count(…) </a:t>
            </a:r>
            <a:r>
              <a:rPr lang="en-US" sz="2000" dirty="0" err="1" smtClean="0"/>
              <a:t>yaitu</a:t>
            </a:r>
            <a:r>
              <a:rPr lang="en-US" sz="2000" dirty="0" smtClean="0"/>
              <a:t> </a:t>
            </a:r>
            <a:r>
              <a:rPr lang="en-US" sz="2000" dirty="0" err="1" smtClean="0"/>
              <a:t>fungsi</a:t>
            </a:r>
            <a:r>
              <a:rPr lang="en-US" sz="2000" dirty="0" smtClean="0"/>
              <a:t> Count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menghitung</a:t>
            </a:r>
            <a:r>
              <a:rPr lang="en-US" sz="2000" dirty="0" smtClean="0"/>
              <a:t> </a:t>
            </a:r>
            <a:r>
              <a:rPr lang="en-US" sz="2000" dirty="0" err="1" smtClean="0"/>
              <a:t>jumlah</a:t>
            </a:r>
            <a:r>
              <a:rPr lang="en-US" sz="2000" dirty="0" smtClean="0"/>
              <a:t> data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range yang </a:t>
            </a:r>
            <a:r>
              <a:rPr lang="en-US" sz="2000" dirty="0" err="1" smtClean="0"/>
              <a:t>kita</a:t>
            </a:r>
            <a:r>
              <a:rPr lang="en-US" sz="2000" dirty="0" smtClean="0"/>
              <a:t> </a:t>
            </a:r>
            <a:r>
              <a:rPr lang="en-US" sz="2000" dirty="0" err="1" smtClean="0"/>
              <a:t>pilih</a:t>
            </a:r>
            <a:r>
              <a:rPr lang="en-US" sz="2000" dirty="0" smtClean="0"/>
              <a:t>.</a:t>
            </a:r>
          </a:p>
          <a:p>
            <a:pPr marL="182563" indent="-182563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en-US" sz="2000" dirty="0" smtClean="0"/>
              <a:t>Fungsi Sum(…) </a:t>
            </a:r>
            <a:r>
              <a:rPr lang="en-US" sz="2000" dirty="0" err="1" smtClean="0"/>
              <a:t>yaitu</a:t>
            </a:r>
            <a:r>
              <a:rPr lang="en-US" sz="2000" dirty="0" smtClean="0"/>
              <a:t> </a:t>
            </a:r>
            <a:r>
              <a:rPr lang="en-US" sz="2000" dirty="0" err="1" smtClean="0"/>
              <a:t>fungsi</a:t>
            </a:r>
            <a:r>
              <a:rPr lang="en-US" sz="2000" dirty="0" smtClean="0"/>
              <a:t> SUM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menjumlahkan</a:t>
            </a:r>
            <a:r>
              <a:rPr lang="en-US" sz="2000" dirty="0" smtClean="0"/>
              <a:t> </a:t>
            </a:r>
            <a:r>
              <a:rPr lang="en-US" sz="2000" dirty="0" err="1" smtClean="0"/>
              <a:t>sekumpulan</a:t>
            </a:r>
            <a:r>
              <a:rPr lang="en-US" sz="2000" dirty="0" smtClean="0"/>
              <a:t> data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range.</a:t>
            </a:r>
          </a:p>
          <a:p>
            <a:pPr marL="228600" indent="-228600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en-US" sz="2000" dirty="0" smtClean="0"/>
              <a:t>Fungsi STDEV(…) </a:t>
            </a:r>
            <a:r>
              <a:rPr lang="en-US" sz="2000" dirty="0" err="1" smtClean="0"/>
              <a:t>yaitu</a:t>
            </a:r>
            <a:r>
              <a:rPr lang="en-US" sz="2000" dirty="0" smtClean="0"/>
              <a:t>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menentukan</a:t>
            </a:r>
            <a:r>
              <a:rPr lang="en-US" sz="2000" dirty="0" smtClean="0"/>
              <a:t> </a:t>
            </a:r>
            <a:r>
              <a:rPr lang="en-US" sz="2000" dirty="0" err="1" smtClean="0"/>
              <a:t>standar</a:t>
            </a:r>
            <a:r>
              <a:rPr lang="en-US" sz="2000" dirty="0" smtClean="0"/>
              <a:t> </a:t>
            </a:r>
            <a:r>
              <a:rPr lang="en-US" sz="2000" dirty="0" err="1" smtClean="0"/>
              <a:t>deviasi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data (range).</a:t>
            </a:r>
          </a:p>
        </p:txBody>
      </p:sp>
      <p:sp>
        <p:nvSpPr>
          <p:cNvPr id="52" name="Right Arrow 51"/>
          <p:cNvSpPr/>
          <p:nvPr/>
        </p:nvSpPr>
        <p:spPr>
          <a:xfrm>
            <a:off x="2209800" y="2743200"/>
            <a:ext cx="685800" cy="42671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990600" y="6019800"/>
            <a:ext cx="533400" cy="533400"/>
          </a:xfrm>
          <a:prstGeom prst="actionButtonForwardNex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228600" y="6019800"/>
            <a:ext cx="533400" cy="533400"/>
          </a:xfrm>
          <a:prstGeom prst="actionButtonBackPrevious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5" grpId="0" animBg="1"/>
      <p:bldP spid="5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228600" y="2133600"/>
            <a:ext cx="1981200" cy="1981200"/>
          </a:xfrm>
          <a:prstGeom prst="flowChartProcess">
            <a:avLst/>
          </a:prstGeom>
          <a:solidFill>
            <a:schemeClr val="tx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Mengenal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Fungsi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sering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digunakan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209800" y="2971800"/>
            <a:ext cx="685800" cy="42671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95600" y="304800"/>
            <a:ext cx="5943600" cy="6019800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Fungsi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Var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(…)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fungsi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menentukan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variance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data (range).</a:t>
            </a:r>
          </a:p>
          <a:p>
            <a:pPr marL="342900" indent="-342900" algn="just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Fungsi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Left(…)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fungsi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left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mengambil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karakter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bagian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sebelah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kiri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teks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10.Fungsi MID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fungsi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mengambil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sebagian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karakter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bagian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tengah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teks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11.Fungsi RIGHT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fungsi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kebalikan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fungsi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left,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kalo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fungsi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left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mengambil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sejumlah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karakter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sebelah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kiri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fungsi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mengambil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v-SE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sejumlah karakter dari sebelah kanan teks.</a:t>
            </a:r>
          </a:p>
          <a:p>
            <a:pPr marL="342900" indent="-342900" algn="just"/>
            <a:r>
              <a:rPr lang="sv-SE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12.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Fungsi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HLOOKUP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VLOOKUPyaitu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fungsi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HLOOKUP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VLOOKUP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membaca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tabel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horizontal (VLOOKUP)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vertikal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(VLOOKUP).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762000" y="6096000"/>
            <a:ext cx="533400" cy="533400"/>
          </a:xfrm>
          <a:prstGeom prst="actionButtonHome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Home 7">
            <a:hlinkClick r:id="rId4" action="ppaction://hlinksldjump" highlightClick="1"/>
          </p:cNvPr>
          <p:cNvSpPr/>
          <p:nvPr/>
        </p:nvSpPr>
        <p:spPr>
          <a:xfrm>
            <a:off x="1371600" y="6096000"/>
            <a:ext cx="457200" cy="533400"/>
          </a:xfrm>
          <a:prstGeom prst="actionButtonHome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304800" y="6096000"/>
            <a:ext cx="381000" cy="533400"/>
          </a:xfrm>
          <a:prstGeom prst="actionButtonBackPrevious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1905000" y="6096000"/>
            <a:ext cx="381000" cy="533400"/>
          </a:xfrm>
          <a:prstGeom prst="actionButtonForwardNex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895600"/>
            <a:ext cx="1981200" cy="1143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Mengatur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Tampilan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>
            <a:stCxn id="4" idx="3"/>
            <a:endCxn id="21" idx="1"/>
          </p:cNvCxnSpPr>
          <p:nvPr/>
        </p:nvCxnSpPr>
        <p:spPr>
          <a:xfrm>
            <a:off x="2286000" y="3467100"/>
            <a:ext cx="1066800" cy="571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4" idx="3"/>
          </p:cNvCxnSpPr>
          <p:nvPr/>
        </p:nvCxnSpPr>
        <p:spPr>
          <a:xfrm flipV="1">
            <a:off x="2286000" y="1524000"/>
            <a:ext cx="1066800" cy="1943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3"/>
          </p:cNvCxnSpPr>
          <p:nvPr/>
        </p:nvCxnSpPr>
        <p:spPr>
          <a:xfrm flipV="1">
            <a:off x="2286000" y="2743200"/>
            <a:ext cx="1143000" cy="723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4" idx="3"/>
            <a:endCxn id="20" idx="1"/>
          </p:cNvCxnSpPr>
          <p:nvPr/>
        </p:nvCxnSpPr>
        <p:spPr>
          <a:xfrm>
            <a:off x="2286000" y="3467100"/>
            <a:ext cx="1143000" cy="2019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3" action="ppaction://hlinksldjump"/>
          </p:cNvPr>
          <p:cNvSpPr/>
          <p:nvPr/>
        </p:nvSpPr>
        <p:spPr>
          <a:xfrm>
            <a:off x="3352800" y="990600"/>
            <a:ext cx="5334000" cy="914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Mengatur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Tampilan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Data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Angka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3429000" y="5029200"/>
            <a:ext cx="5334000" cy="914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Mengatur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Tampilan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Data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Huruf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Teks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3352800" y="3581400"/>
            <a:ext cx="5410200" cy="914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Mengatur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Tampilan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Data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Waktu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3429000" y="2362200"/>
            <a:ext cx="5334000" cy="914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Mengatur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Tampilan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Data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Tanggal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8458200" y="6248400"/>
            <a:ext cx="533400" cy="533400"/>
          </a:xfrm>
          <a:prstGeom prst="actionButtonForwardNex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Home 12">
            <a:hlinkClick r:id="rId7" action="ppaction://hlinksldjump" highlightClick="1"/>
          </p:cNvPr>
          <p:cNvSpPr/>
          <p:nvPr/>
        </p:nvSpPr>
        <p:spPr>
          <a:xfrm>
            <a:off x="7848600" y="6248400"/>
            <a:ext cx="533400" cy="533400"/>
          </a:xfrm>
          <a:prstGeom prst="actionButtonHom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Home 13">
            <a:hlinkClick r:id="rId8" action="ppaction://hlinksldjump" highlightClick="1"/>
          </p:cNvPr>
          <p:cNvSpPr/>
          <p:nvPr/>
        </p:nvSpPr>
        <p:spPr>
          <a:xfrm>
            <a:off x="7239000" y="6248400"/>
            <a:ext cx="533400" cy="533400"/>
          </a:xfrm>
          <a:prstGeom prst="actionButtonHom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Back or Previous 14">
            <a:hlinkClick r:id="" action="ppaction://hlinkshowjump?jump=previousslide" highlightClick="1"/>
          </p:cNvPr>
          <p:cNvSpPr/>
          <p:nvPr/>
        </p:nvSpPr>
        <p:spPr>
          <a:xfrm>
            <a:off x="6781800" y="6248400"/>
            <a:ext cx="381000" cy="533400"/>
          </a:xfrm>
          <a:prstGeom prst="actionButtonBackPrevious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t-power-point-presentation-backgroun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ika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5029200"/>
            <a:ext cx="1447800" cy="1447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95600" y="4572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CFFFF"/>
                </a:solidFill>
              </a:rPr>
              <a:t>DAFTAR ISI</a:t>
            </a:r>
            <a:endParaRPr lang="en-US" sz="2800" dirty="0">
              <a:solidFill>
                <a:srgbClr val="CCFFFF"/>
              </a:solidFill>
            </a:endParaRPr>
          </a:p>
        </p:txBody>
      </p:sp>
      <p:sp>
        <p:nvSpPr>
          <p:cNvPr id="8" name="Action Button: Custom 7">
            <a:hlinkClick r:id="rId4" action="ppaction://hlinksldjump" highlightClick="1"/>
          </p:cNvPr>
          <p:cNvSpPr/>
          <p:nvPr/>
        </p:nvSpPr>
        <p:spPr>
          <a:xfrm>
            <a:off x="3352800" y="3048000"/>
            <a:ext cx="2438400" cy="457200"/>
          </a:xfrm>
          <a:prstGeom prst="actionButtonBlank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MENGENAL FUNGSI</a:t>
            </a:r>
            <a:endParaRPr lang="en-US" dirty="0"/>
          </a:p>
        </p:txBody>
      </p:sp>
      <p:sp>
        <p:nvSpPr>
          <p:cNvPr id="9" name="Action Button: Custom 8">
            <a:hlinkClick r:id="rId5" action="ppaction://hlinksldjump" highlightClick="1"/>
          </p:cNvPr>
          <p:cNvSpPr/>
          <p:nvPr/>
        </p:nvSpPr>
        <p:spPr>
          <a:xfrm>
            <a:off x="6019800" y="2057400"/>
            <a:ext cx="2667000" cy="457200"/>
          </a:xfrm>
          <a:prstGeom prst="actionButtonBlank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MENGATUR TAMPILAN</a:t>
            </a:r>
            <a:endParaRPr lang="en-US" dirty="0"/>
          </a:p>
        </p:txBody>
      </p:sp>
      <p:sp>
        <p:nvSpPr>
          <p:cNvPr id="10" name="Action Button: Custom 9">
            <a:hlinkClick r:id="rId6" action="ppaction://hlinksldjump" highlightClick="1"/>
          </p:cNvPr>
          <p:cNvSpPr/>
          <p:nvPr/>
        </p:nvSpPr>
        <p:spPr>
          <a:xfrm>
            <a:off x="6019800" y="2895600"/>
            <a:ext cx="2667000" cy="457200"/>
          </a:xfrm>
          <a:prstGeom prst="actionButtonBlank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EDIT DATA</a:t>
            </a:r>
            <a:endParaRPr lang="en-US" dirty="0"/>
          </a:p>
        </p:txBody>
      </p:sp>
      <p:sp>
        <p:nvSpPr>
          <p:cNvPr id="11" name="Action Button: Custom 10">
            <a:hlinkClick r:id="rId7" action="ppaction://hlinksldjump" highlightClick="1"/>
          </p:cNvPr>
          <p:cNvSpPr/>
          <p:nvPr/>
        </p:nvSpPr>
        <p:spPr>
          <a:xfrm>
            <a:off x="6019800" y="3810000"/>
            <a:ext cx="2667000" cy="609600"/>
          </a:xfrm>
          <a:prstGeom prst="actionButtonBlank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MEMBUAT TABEL DAN GRAFIK</a:t>
            </a:r>
            <a:endParaRPr lang="en-US" dirty="0"/>
          </a:p>
        </p:txBody>
      </p:sp>
      <p:sp>
        <p:nvSpPr>
          <p:cNvPr id="12" name="Action Button: Custom 11">
            <a:hlinkClick r:id="rId8" action="ppaction://hlinksldjump" highlightClick="1"/>
          </p:cNvPr>
          <p:cNvSpPr/>
          <p:nvPr/>
        </p:nvSpPr>
        <p:spPr>
          <a:xfrm>
            <a:off x="6019800" y="4724400"/>
            <a:ext cx="2667000" cy="457200"/>
          </a:xfrm>
          <a:prstGeom prst="actionButtonBlank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MENCETAK LEMBAR KERJA</a:t>
            </a:r>
            <a:endParaRPr lang="en-US" dirty="0"/>
          </a:p>
        </p:txBody>
      </p:sp>
      <p:sp>
        <p:nvSpPr>
          <p:cNvPr id="13" name="Action Button: Home 12">
            <a:hlinkClick r:id="rId9" action="ppaction://hlinksldjump" highlightClick="1"/>
          </p:cNvPr>
          <p:cNvSpPr/>
          <p:nvPr/>
        </p:nvSpPr>
        <p:spPr>
          <a:xfrm>
            <a:off x="533400" y="6248400"/>
            <a:ext cx="609600" cy="533400"/>
          </a:xfrm>
          <a:prstGeom prst="actionButtonHome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Home 13">
            <a:hlinkClick r:id="rId10" action="ppaction://hlinksldjump" highlightClick="1"/>
          </p:cNvPr>
          <p:cNvSpPr/>
          <p:nvPr/>
        </p:nvSpPr>
        <p:spPr>
          <a:xfrm>
            <a:off x="1219200" y="6248400"/>
            <a:ext cx="533400" cy="533400"/>
          </a:xfrm>
          <a:prstGeom prst="actionButtonHome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Back or Previous 14">
            <a:hlinkClick r:id="" action="ppaction://hlinkshowjump?jump=previousslide" highlightClick="1"/>
          </p:cNvPr>
          <p:cNvSpPr/>
          <p:nvPr/>
        </p:nvSpPr>
        <p:spPr>
          <a:xfrm>
            <a:off x="76200" y="6248400"/>
            <a:ext cx="381000" cy="533400"/>
          </a:xfrm>
          <a:prstGeom prst="actionButtonBackPrevious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1828800" y="6248400"/>
            <a:ext cx="381000" cy="533400"/>
          </a:xfrm>
          <a:prstGeom prst="actionButtonForwardNex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Custom 16">
            <a:hlinkClick r:id="rId11" action="ppaction://hlinksldjump" highlightClick="1"/>
          </p:cNvPr>
          <p:cNvSpPr/>
          <p:nvPr/>
        </p:nvSpPr>
        <p:spPr>
          <a:xfrm>
            <a:off x="3352800" y="3810000"/>
            <a:ext cx="2438400" cy="609600"/>
          </a:xfrm>
          <a:prstGeom prst="actionButtonBlank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MENGGUNAKAN FUNGSI</a:t>
            </a:r>
            <a:endParaRPr lang="en-US" dirty="0"/>
          </a:p>
        </p:txBody>
      </p:sp>
      <p:sp>
        <p:nvSpPr>
          <p:cNvPr id="18" name="Action Button: Custom 17">
            <a:hlinkClick r:id="rId12" action="ppaction://hlinksldjump" highlightClick="1"/>
          </p:cNvPr>
          <p:cNvSpPr/>
          <p:nvPr/>
        </p:nvSpPr>
        <p:spPr>
          <a:xfrm>
            <a:off x="3352800" y="4724400"/>
            <a:ext cx="2438400" cy="457200"/>
          </a:xfrm>
          <a:prstGeom prst="actionButtonBlank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MENULIS RUMUS</a:t>
            </a:r>
            <a:endParaRPr lang="en-US" dirty="0"/>
          </a:p>
        </p:txBody>
      </p:sp>
      <p:sp>
        <p:nvSpPr>
          <p:cNvPr id="19" name="Action Button: Custom 18">
            <a:hlinkClick r:id="rId13" action="ppaction://hlinksldjump" highlightClick="1"/>
          </p:cNvPr>
          <p:cNvSpPr/>
          <p:nvPr/>
        </p:nvSpPr>
        <p:spPr>
          <a:xfrm>
            <a:off x="3352800" y="2057400"/>
            <a:ext cx="2438400" cy="609600"/>
          </a:xfrm>
          <a:prstGeom prst="actionButtonBlank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MENGGUNAKAN RUMUS DAN FUNGSI</a:t>
            </a:r>
            <a:endParaRPr lang="en-US" dirty="0"/>
          </a:p>
        </p:txBody>
      </p:sp>
      <p:sp>
        <p:nvSpPr>
          <p:cNvPr id="20" name="Action Button: Custom 19">
            <a:hlinkClick r:id="rId14" action="ppaction://hlinksldjump" highlightClick="1"/>
          </p:cNvPr>
          <p:cNvSpPr/>
          <p:nvPr/>
        </p:nvSpPr>
        <p:spPr>
          <a:xfrm>
            <a:off x="457200" y="4572000"/>
            <a:ext cx="2590800" cy="609600"/>
          </a:xfrm>
          <a:prstGeom prst="actionButtonBlank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MENYIMPAN LEMBAR KERJA</a:t>
            </a:r>
            <a:endParaRPr lang="en-US" dirty="0"/>
          </a:p>
        </p:txBody>
      </p:sp>
      <p:sp>
        <p:nvSpPr>
          <p:cNvPr id="21" name="Action Button: Custom 20">
            <a:hlinkClick r:id="rId15" action="ppaction://hlinksldjump" highlightClick="1"/>
          </p:cNvPr>
          <p:cNvSpPr/>
          <p:nvPr/>
        </p:nvSpPr>
        <p:spPr>
          <a:xfrm>
            <a:off x="457200" y="3810000"/>
            <a:ext cx="2590800" cy="609600"/>
          </a:xfrm>
          <a:prstGeom prst="actionButtonBlank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MEMBUKA LEMBAR KERJA</a:t>
            </a:r>
            <a:endParaRPr lang="en-US" dirty="0"/>
          </a:p>
        </p:txBody>
      </p:sp>
      <p:sp>
        <p:nvSpPr>
          <p:cNvPr id="22" name="Action Button: Custom 21">
            <a:hlinkClick r:id="rId16" action="ppaction://hlinksldjump" highlightClick="1"/>
          </p:cNvPr>
          <p:cNvSpPr/>
          <p:nvPr/>
        </p:nvSpPr>
        <p:spPr>
          <a:xfrm>
            <a:off x="457200" y="2971800"/>
            <a:ext cx="2590800" cy="609600"/>
          </a:xfrm>
          <a:prstGeom prst="actionButtonBlank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MENGATUR TINGGI BARIS</a:t>
            </a:r>
            <a:endParaRPr lang="en-US" dirty="0"/>
          </a:p>
        </p:txBody>
      </p:sp>
      <p:sp>
        <p:nvSpPr>
          <p:cNvPr id="23" name="Action Button: Custom 22">
            <a:hlinkClick r:id="rId17" action="ppaction://hlinksldjump" highlightClick="1"/>
          </p:cNvPr>
          <p:cNvSpPr/>
          <p:nvPr/>
        </p:nvSpPr>
        <p:spPr>
          <a:xfrm>
            <a:off x="457200" y="2057400"/>
            <a:ext cx="2590800" cy="609600"/>
          </a:xfrm>
          <a:prstGeom prst="actionButtonBlank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MENGATUR LEMBAR KOLAM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1371600"/>
            <a:ext cx="2057400" cy="1524000"/>
          </a:xfrm>
          <a:prstGeom prst="rect">
            <a:avLst/>
          </a:prstGeom>
          <a:solidFill>
            <a:schemeClr val="accen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Mengatur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Tampilan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Data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Angka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>
            <a:stCxn id="5" idx="3"/>
            <a:endCxn id="11" idx="1"/>
          </p:cNvCxnSpPr>
          <p:nvPr/>
        </p:nvCxnSpPr>
        <p:spPr>
          <a:xfrm flipV="1">
            <a:off x="2362200" y="1181100"/>
            <a:ext cx="457200" cy="952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5" idx="3"/>
          </p:cNvCxnSpPr>
          <p:nvPr/>
        </p:nvCxnSpPr>
        <p:spPr>
          <a:xfrm>
            <a:off x="2362200" y="2133600"/>
            <a:ext cx="457200" cy="1295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819400" y="457200"/>
            <a:ext cx="5715000" cy="1447800"/>
          </a:xfrm>
          <a:prstGeom prst="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just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langsung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(Manual)</a:t>
            </a:r>
          </a:p>
          <a:p>
            <a:pPr marL="411163" algn="just"/>
            <a:r>
              <a:rPr lang="fi-FI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Misalnya kita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ingin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pemisah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ribuan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koma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(,),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tinggal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mengetikkan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500,000.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19400" y="2209800"/>
            <a:ext cx="5715000" cy="3352800"/>
          </a:xfrm>
          <a:prstGeom prst="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Perintah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Format Cell</a:t>
            </a:r>
          </a:p>
          <a:p>
            <a:pPr marL="182563" indent="-182563" algn="just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Sorot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terlebih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dulu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range yang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diatur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tampilannya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Pilih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klik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menu Format,</a:t>
            </a:r>
          </a:p>
          <a:p>
            <a:pPr marL="182563" indent="-182563" algn="just">
              <a:buFontTx/>
              <a:buChar char="-"/>
            </a:pP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Klik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tab Number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daftar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pilihan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Category,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pilih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kategori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format yang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diinginkan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82563" indent="-182563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tab Decimal place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tentukan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jumlah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digit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angka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desimal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ditampilkan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standarnya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digit.</a:t>
            </a:r>
          </a:p>
          <a:p>
            <a:pPr marL="114300" indent="-114300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Klik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OK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menutup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jendela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14300" indent="-114300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27432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458200" y="6248400"/>
            <a:ext cx="533400" cy="533400"/>
          </a:xfrm>
          <a:prstGeom prst="actionButtonForwardNex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Home 11">
            <a:hlinkClick r:id="rId4" action="ppaction://hlinksldjump" highlightClick="1"/>
          </p:cNvPr>
          <p:cNvSpPr/>
          <p:nvPr/>
        </p:nvSpPr>
        <p:spPr>
          <a:xfrm>
            <a:off x="7848600" y="6248400"/>
            <a:ext cx="533400" cy="533400"/>
          </a:xfrm>
          <a:prstGeom prst="actionButtonHom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239000" y="6248400"/>
            <a:ext cx="533400" cy="533400"/>
          </a:xfrm>
          <a:prstGeom prst="actionButtonBackPrevious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066800"/>
            <a:ext cx="1752600" cy="1905000"/>
          </a:xfrm>
          <a:prstGeom prst="rect">
            <a:avLst/>
          </a:prstGeom>
          <a:solidFill>
            <a:srgbClr val="92D050">
              <a:alpha val="63000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Mengatur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Tampilan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Data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Tanggal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057400" y="1905000"/>
            <a:ext cx="685800" cy="3048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381000"/>
            <a:ext cx="5715000" cy="548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just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1.Letakkan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penunjuk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diposisi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dinginkan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sv-SE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Ketikkan tanggal yang dinginkan, misalnya tanggal 1 Nopember 2001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11/01/01.</a:t>
            </a:r>
          </a:p>
          <a:p>
            <a:pPr marL="228600" indent="-228600" algn="just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2.Sorotlah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/range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diubah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tampilan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format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tanggalnya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28600" indent="-228600" algn="just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3.Pilih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klik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menu Format, Cell,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kotak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dialog format cell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ditampilkan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28600" indent="-228600" algn="just">
              <a:tabLst>
                <a:tab pos="228600" algn="l"/>
              </a:tabLst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4.Pada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kotak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dialog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klik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tab Number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pilih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Date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daftar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pilihan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Category.</a:t>
            </a:r>
          </a:p>
          <a:p>
            <a:pPr marL="228600" indent="-228600" algn="just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5.Pada tab Type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pilih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jenis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tampilan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tanggal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dinginkan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28600" indent="-228600" algn="just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6.Klik OK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menutup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jendela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19450"/>
            <a:ext cx="2819401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458200" y="6248400"/>
            <a:ext cx="533400" cy="533400"/>
          </a:xfrm>
          <a:prstGeom prst="actionButtonForwardNex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7239000" y="6248400"/>
            <a:ext cx="533400" cy="533400"/>
          </a:xfrm>
          <a:prstGeom prst="actionButtonBackPrevious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Home 9">
            <a:hlinkClick r:id="rId4" action="ppaction://hlinksldjump" highlightClick="1"/>
          </p:cNvPr>
          <p:cNvSpPr/>
          <p:nvPr/>
        </p:nvSpPr>
        <p:spPr>
          <a:xfrm>
            <a:off x="7848600" y="6248400"/>
            <a:ext cx="533400" cy="533400"/>
          </a:xfrm>
          <a:prstGeom prst="actionButtonHom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371600"/>
            <a:ext cx="1905000" cy="1447800"/>
          </a:xfrm>
          <a:prstGeom prst="rect">
            <a:avLst/>
          </a:prstGeom>
          <a:solidFill>
            <a:schemeClr val="accent2">
              <a:lumMod val="60000"/>
              <a:lumOff val="40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Mengatur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Tampilan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Data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Waktu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286000" y="1981200"/>
            <a:ext cx="533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19400" y="762000"/>
            <a:ext cx="5943600" cy="4953000"/>
          </a:xfrm>
          <a:prstGeom prst="rect">
            <a:avLst/>
          </a:prstGeom>
          <a:solidFill>
            <a:schemeClr val="accent2">
              <a:lumMod val="60000"/>
              <a:lumOff val="40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just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1.Letakkan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penunjuk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diposisi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dinginkan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Ketikkan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/jam yang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dinginkan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misalnya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jam 2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siang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lewat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menit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14:25</a:t>
            </a:r>
          </a:p>
          <a:p>
            <a:pPr marL="228600" indent="-228600" algn="just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2.Sorotlah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/range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diubah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tampilan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format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waktunya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28600" indent="-228600" algn="just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3.Pilih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klik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menu Format, Cell,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kotak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dialog format cell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ditampilkan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28600" indent="-228600" algn="just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4.Pada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kotak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dialog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klik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tab Number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pilih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Time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daftar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pilihan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Category.</a:t>
            </a:r>
          </a:p>
          <a:p>
            <a:pPr marL="228600" indent="-228600" algn="just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5.Pada tab Type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pilih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jenis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tampilan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waktu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dinginkan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6.Klik OK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menutup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jendela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95600"/>
            <a:ext cx="28194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534400" y="6248400"/>
            <a:ext cx="533400" cy="533400"/>
          </a:xfrm>
          <a:prstGeom prst="actionButtonForwardNex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7315200" y="6248400"/>
            <a:ext cx="533400" cy="533400"/>
          </a:xfrm>
          <a:prstGeom prst="actionButtonBackPrevious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Home 8">
            <a:hlinkClick r:id="rId4" action="ppaction://hlinksldjump" highlightClick="1"/>
          </p:cNvPr>
          <p:cNvSpPr/>
          <p:nvPr/>
        </p:nvSpPr>
        <p:spPr>
          <a:xfrm>
            <a:off x="7924800" y="6248400"/>
            <a:ext cx="533400" cy="533400"/>
          </a:xfrm>
          <a:prstGeom prst="actionButtonHom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rved Right Arrow 10"/>
          <p:cNvSpPr/>
          <p:nvPr/>
        </p:nvSpPr>
        <p:spPr>
          <a:xfrm>
            <a:off x="609600" y="1066800"/>
            <a:ext cx="1371600" cy="4038600"/>
          </a:xfrm>
          <a:prstGeom prst="curvedRightArrow">
            <a:avLst>
              <a:gd name="adj1" fmla="val 17103"/>
              <a:gd name="adj2" fmla="val 30744"/>
              <a:gd name="adj3" fmla="val 420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04800" y="381000"/>
            <a:ext cx="32004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Mengatur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Tampilan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Data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Huruf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Teks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505200" y="914400"/>
            <a:ext cx="381000" cy="2743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86200" y="457200"/>
            <a:ext cx="4876800" cy="381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just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1.Sorotlah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terlebih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dahulu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/range yang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diubah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77800" indent="-177800" algn="just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2.Pilih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klik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menu Format, Cell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tekan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tombol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Ctrl+1.</a:t>
            </a:r>
          </a:p>
          <a:p>
            <a:pPr algn="just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3.Pada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kotak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dialog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pilih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tab Font, </a:t>
            </a:r>
          </a:p>
          <a:p>
            <a:pPr marL="228600" indent="-228600" algn="just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sv-SE" sz="2000" dirty="0" smtClean="0">
                <a:latin typeface="Times New Roman" pitchFamily="18" charset="0"/>
                <a:cs typeface="Times New Roman" pitchFamily="18" charset="0"/>
              </a:rPr>
              <a:t>Pilih dan klik nama huruf (Font), gaya tampilan huruf (Font style), ukuran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huruf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(Size),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jenis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garis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bawah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(Underline),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warna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huruf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(Color)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efekkhusus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lainnya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keinginan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Klik OK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menutup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jendela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81200" y="4495800"/>
            <a:ext cx="71628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Mengatur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perataan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tampilan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data,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Sorotlah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terlebih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dahulu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/range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diubah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tampilannya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Pilih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klik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menu Format, Cell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tombol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Ctrl+1.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pilih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tab Alignment,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Pilihan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Horizontal,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vertikal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kotak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orientasi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Klik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OK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menutup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jendela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534400" y="6248400"/>
            <a:ext cx="533400" cy="533400"/>
          </a:xfrm>
          <a:prstGeom prst="actionButtonForwardNex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7315200" y="6248400"/>
            <a:ext cx="533400" cy="533400"/>
          </a:xfrm>
          <a:prstGeom prst="actionButtonBackPrevious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Home 12">
            <a:hlinkClick r:id="rId3" action="ppaction://hlinksldjump" highlightClick="1"/>
          </p:cNvPr>
          <p:cNvSpPr/>
          <p:nvPr/>
        </p:nvSpPr>
        <p:spPr>
          <a:xfrm>
            <a:off x="7924800" y="6248400"/>
            <a:ext cx="533400" cy="533400"/>
          </a:xfrm>
          <a:prstGeom prst="actionButtonHom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  <p:bldP spid="7" grpId="0" animBg="1"/>
      <p:bldP spid="8" grpId="0" animBg="1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0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505200" y="2438400"/>
            <a:ext cx="2057400" cy="1828800"/>
          </a:xfrm>
          <a:prstGeom prst="ellipse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EDIT DATA</a:t>
            </a:r>
            <a:endParaRPr lang="en-US" sz="24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486400" y="2590800"/>
            <a:ext cx="53340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048000" y="4038600"/>
            <a:ext cx="76200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5" idx="5"/>
          </p:cNvCxnSpPr>
          <p:nvPr/>
        </p:nvCxnSpPr>
        <p:spPr>
          <a:xfrm rot="16200000" flipH="1">
            <a:off x="5316140" y="3944539"/>
            <a:ext cx="648821" cy="7584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4"/>
          </p:cNvCxnSpPr>
          <p:nvPr/>
        </p:nvCxnSpPr>
        <p:spPr>
          <a:xfrm rot="5400000">
            <a:off x="4095750" y="4667250"/>
            <a:ext cx="838200" cy="38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971800" y="2743200"/>
            <a:ext cx="53340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0"/>
          </p:cNvCxnSpPr>
          <p:nvPr/>
        </p:nvCxnSpPr>
        <p:spPr>
          <a:xfrm rot="16200000" flipV="1">
            <a:off x="4171950" y="2076450"/>
            <a:ext cx="609600" cy="114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hlinkClick r:id="rId3" action="ppaction://hlinksldjump"/>
          </p:cNvPr>
          <p:cNvSpPr/>
          <p:nvPr/>
        </p:nvSpPr>
        <p:spPr>
          <a:xfrm>
            <a:off x="381000" y="4038600"/>
            <a:ext cx="2971800" cy="1600200"/>
          </a:xfrm>
          <a:prstGeom prst="ellipse">
            <a:avLst/>
          </a:prstGeom>
          <a:solidFill>
            <a:schemeClr val="accent1">
              <a:alpha val="13000"/>
            </a:schemeClr>
          </a:solidFill>
          <a:ln>
            <a:solidFill>
              <a:schemeClr val="tx2">
                <a:lumMod val="40000"/>
                <a:lumOff val="60000"/>
                <a:alpha val="94000"/>
              </a:schemeClr>
            </a:solidFill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>
                <a:solidFill>
                  <a:schemeClr val="bg2"/>
                </a:solidFill>
                <a:cs typeface="Times New Roman" pitchFamily="18" charset="0"/>
              </a:rPr>
              <a:t>MENGETENGAHKAN JUDUL TABEL (MARGE&amp;CENTER)</a:t>
            </a:r>
            <a:endParaRPr lang="en-US" dirty="0">
              <a:solidFill>
                <a:schemeClr val="bg2"/>
              </a:solidFill>
              <a:cs typeface="Times New Roman" pitchFamily="18" charset="0"/>
            </a:endParaRPr>
          </a:p>
        </p:txBody>
      </p:sp>
      <p:sp>
        <p:nvSpPr>
          <p:cNvPr id="28" name="Oval 27">
            <a:hlinkClick r:id="rId4" action="ppaction://hlinksldjump"/>
          </p:cNvPr>
          <p:cNvSpPr/>
          <p:nvPr/>
        </p:nvSpPr>
        <p:spPr>
          <a:xfrm>
            <a:off x="457200" y="1600200"/>
            <a:ext cx="2590800" cy="1828800"/>
          </a:xfrm>
          <a:prstGeom prst="ellipse">
            <a:avLst/>
          </a:prstGeom>
          <a:solidFill>
            <a:schemeClr val="accent1">
              <a:alpha val="19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>
                <a:solidFill>
                  <a:schemeClr val="bg2"/>
                </a:solidFill>
                <a:cs typeface="Times New Roman" pitchFamily="18" charset="0"/>
              </a:rPr>
              <a:t>MEMBERI GARIS PEMBATAS (BORDER)</a:t>
            </a:r>
            <a:endParaRPr lang="en-US" dirty="0">
              <a:solidFill>
                <a:schemeClr val="bg2"/>
              </a:solidFill>
              <a:cs typeface="Times New Roman" pitchFamily="18" charset="0"/>
            </a:endParaRPr>
          </a:p>
        </p:txBody>
      </p:sp>
      <p:sp>
        <p:nvSpPr>
          <p:cNvPr id="29" name="Oval 28">
            <a:hlinkClick r:id="rId5" action="ppaction://hlinksldjump"/>
          </p:cNvPr>
          <p:cNvSpPr/>
          <p:nvPr/>
        </p:nvSpPr>
        <p:spPr>
          <a:xfrm>
            <a:off x="5943600" y="4038600"/>
            <a:ext cx="2590800" cy="18288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MENYISIPKAN BARIS/ KOLOM</a:t>
            </a:r>
          </a:p>
          <a:p>
            <a:pPr algn="ctr"/>
            <a:r>
              <a:rPr lang="en-US" dirty="0" smtClean="0"/>
              <a:t>(INSERT)</a:t>
            </a:r>
            <a:endParaRPr lang="en-US" dirty="0"/>
          </a:p>
        </p:txBody>
      </p:sp>
      <p:sp>
        <p:nvSpPr>
          <p:cNvPr id="30" name="Oval 29">
            <a:hlinkClick r:id="rId5" action="ppaction://hlinksldjump"/>
          </p:cNvPr>
          <p:cNvSpPr/>
          <p:nvPr/>
        </p:nvSpPr>
        <p:spPr>
          <a:xfrm>
            <a:off x="5715000" y="1066800"/>
            <a:ext cx="2514600" cy="1828800"/>
          </a:xfrm>
          <a:prstGeom prst="ellipse">
            <a:avLst/>
          </a:prstGeom>
          <a:solidFill>
            <a:schemeClr val="accent1">
              <a:alpha val="7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MEMINDAHKAN DATA</a:t>
            </a:r>
          </a:p>
          <a:p>
            <a:pPr algn="ctr"/>
            <a:r>
              <a:rPr lang="en-US" dirty="0" smtClean="0"/>
              <a:t>(CUT)</a:t>
            </a:r>
            <a:endParaRPr lang="en-US" dirty="0"/>
          </a:p>
        </p:txBody>
      </p:sp>
      <p:sp>
        <p:nvSpPr>
          <p:cNvPr id="31" name="Oval 30">
            <a:hlinkClick r:id="rId6" action="ppaction://hlinksldjump"/>
          </p:cNvPr>
          <p:cNvSpPr/>
          <p:nvPr/>
        </p:nvSpPr>
        <p:spPr>
          <a:xfrm>
            <a:off x="3048000" y="0"/>
            <a:ext cx="2514600" cy="1828800"/>
          </a:xfrm>
          <a:prstGeom prst="ellipse">
            <a:avLst/>
          </a:prstGeom>
          <a:solidFill>
            <a:schemeClr val="accent1">
              <a:alpha val="28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MENYALIN DATA</a:t>
            </a:r>
          </a:p>
          <a:p>
            <a:pPr algn="ctr"/>
            <a:r>
              <a:rPr lang="en-US" dirty="0" smtClean="0"/>
              <a:t>(COPY)</a:t>
            </a:r>
            <a:endParaRPr lang="en-US" dirty="0"/>
          </a:p>
        </p:txBody>
      </p:sp>
      <p:sp>
        <p:nvSpPr>
          <p:cNvPr id="32" name="Oval 31">
            <a:hlinkClick r:id="rId7" action="ppaction://hlinksldjump"/>
          </p:cNvPr>
          <p:cNvSpPr/>
          <p:nvPr/>
        </p:nvSpPr>
        <p:spPr>
          <a:xfrm>
            <a:off x="3352800" y="5029200"/>
            <a:ext cx="2514600" cy="1828800"/>
          </a:xfrm>
          <a:prstGeom prst="ellipse">
            <a:avLst/>
          </a:prstGeom>
          <a:solidFill>
            <a:schemeClr val="accent1">
              <a:alpha val="24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MENGHAPUS BARIS, KOLOM &amp; CELL</a:t>
            </a:r>
          </a:p>
          <a:p>
            <a:pPr algn="ctr"/>
            <a:r>
              <a:rPr lang="en-US" dirty="0" smtClean="0"/>
              <a:t>(DELETE)</a:t>
            </a:r>
            <a:endParaRPr lang="en-US" dirty="0"/>
          </a:p>
        </p:txBody>
      </p:sp>
      <p:sp>
        <p:nvSpPr>
          <p:cNvPr id="41" name="Action Button: Forward or Next 40">
            <a:hlinkClick r:id="" action="ppaction://hlinkshowjump?jump=nextslide" highlightClick="1"/>
          </p:cNvPr>
          <p:cNvSpPr/>
          <p:nvPr/>
        </p:nvSpPr>
        <p:spPr>
          <a:xfrm>
            <a:off x="8458200" y="6248400"/>
            <a:ext cx="533400" cy="533400"/>
          </a:xfrm>
          <a:prstGeom prst="actionButtonForwardNex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ction Button: Back or Previous 41">
            <a:hlinkClick r:id="" action="ppaction://hlinkshowjump?jump=previousslide" highlightClick="1"/>
          </p:cNvPr>
          <p:cNvSpPr/>
          <p:nvPr/>
        </p:nvSpPr>
        <p:spPr>
          <a:xfrm>
            <a:off x="6629400" y="6248400"/>
            <a:ext cx="533400" cy="533400"/>
          </a:xfrm>
          <a:prstGeom prst="actionButtonBackPrevious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ction Button: Home 42">
            <a:hlinkClick r:id="rId8" action="ppaction://hlinksldjump" highlightClick="1"/>
          </p:cNvPr>
          <p:cNvSpPr/>
          <p:nvPr/>
        </p:nvSpPr>
        <p:spPr>
          <a:xfrm>
            <a:off x="7239000" y="6248400"/>
            <a:ext cx="533400" cy="533400"/>
          </a:xfrm>
          <a:prstGeom prst="actionButtonHom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ction Button: Home 43">
            <a:hlinkClick r:id="rId9" action="ppaction://hlinksldjump" highlightClick="1"/>
          </p:cNvPr>
          <p:cNvSpPr/>
          <p:nvPr/>
        </p:nvSpPr>
        <p:spPr>
          <a:xfrm>
            <a:off x="7848600" y="6248400"/>
            <a:ext cx="533400" cy="533400"/>
          </a:xfrm>
          <a:prstGeom prst="actionButtonHom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" y="2057400"/>
            <a:ext cx="2246913" cy="1686614"/>
            <a:chOff x="3526331" y="114735"/>
            <a:chExt cx="2246913" cy="1686614"/>
          </a:xfrm>
        </p:grpSpPr>
        <p:sp>
          <p:nvSpPr>
            <p:cNvPr id="5" name="Oval 4"/>
            <p:cNvSpPr/>
            <p:nvPr/>
          </p:nvSpPr>
          <p:spPr>
            <a:xfrm>
              <a:off x="3526331" y="114735"/>
              <a:ext cx="2246913" cy="1686614"/>
            </a:xfrm>
            <a:prstGeom prst="ellipse">
              <a:avLst/>
            </a:prstGeom>
            <a:solidFill>
              <a:schemeClr val="accent1">
                <a:hueOff val="0"/>
                <a:satOff val="0"/>
                <a:lumOff val="0"/>
                <a:alpha val="43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4"/>
            <p:cNvSpPr/>
            <p:nvPr/>
          </p:nvSpPr>
          <p:spPr>
            <a:xfrm>
              <a:off x="3855384" y="361734"/>
              <a:ext cx="1588807" cy="11926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Menyalin</a:t>
              </a:r>
              <a:r>
                <a:rPr lang="en-US" sz="20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Data (Copy)</a:t>
              </a:r>
              <a:endParaRPr lang="en-US" sz="20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3048000" y="609600"/>
            <a:ext cx="5638800" cy="3048000"/>
          </a:xfrm>
          <a:prstGeom prst="rect">
            <a:avLst/>
          </a:prstGeom>
          <a:solidFill>
            <a:schemeClr val="accent1">
              <a:alpha val="4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perintah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Copy</a:t>
            </a:r>
          </a:p>
          <a:p>
            <a:pPr marL="457200" indent="-228600" algn="just"/>
            <a:r>
              <a:rPr lang="de-DE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@Sorotlah terlebih dahulu sel/range yang akan di salin.</a:t>
            </a:r>
          </a:p>
          <a:p>
            <a:pPr marL="457200" indent="-228600" algn="just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Pilih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klik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menu Edit, Copy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cuku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menekan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tombol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Ctrl+C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228600" algn="just"/>
            <a:r>
              <a:rPr lang="sv-SE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@Pindahkan penunjuk sel ke lokasi yang dinginkan.</a:t>
            </a:r>
          </a:p>
          <a:p>
            <a:pPr marL="457200" indent="-228600" algn="just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Pilih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klik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menu Edit, Paste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menekan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tombol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Ctrl+V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>
            <a:stCxn id="5" idx="6"/>
            <a:endCxn id="8" idx="1"/>
          </p:cNvCxnSpPr>
          <p:nvPr/>
        </p:nvCxnSpPr>
        <p:spPr>
          <a:xfrm flipV="1">
            <a:off x="2551713" y="2133600"/>
            <a:ext cx="496287" cy="7671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5" idx="6"/>
          </p:cNvCxnSpPr>
          <p:nvPr/>
        </p:nvCxnSpPr>
        <p:spPr>
          <a:xfrm>
            <a:off x="2551713" y="2900707"/>
            <a:ext cx="572486" cy="18236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124200" y="3962400"/>
            <a:ext cx="5638800" cy="2590800"/>
          </a:xfrm>
          <a:prstGeom prst="rect">
            <a:avLst/>
          </a:prstGeom>
          <a:solidFill>
            <a:schemeClr val="accent1">
              <a:alpha val="49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Mouse</a:t>
            </a:r>
          </a:p>
          <a:p>
            <a:pPr indent="228600" algn="just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Sorotlah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/range yang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salin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228600" algn="just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Arahkan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penunjuk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mouse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Fill Handle </a:t>
            </a:r>
          </a:p>
          <a:p>
            <a:pPr marL="457200" indent="-228600" algn="just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Klik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jangan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dilepas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geserlah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penunjuk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mouse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yang </a:t>
            </a:r>
            <a:r>
              <a:rPr lang="fr-FR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yang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dituju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dan </a:t>
            </a:r>
            <a:r>
              <a:rPr lang="fr-FR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lepaskan</a:t>
            </a:r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mouse.</a:t>
            </a:r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534400" y="6248400"/>
            <a:ext cx="533400" cy="533400"/>
          </a:xfrm>
          <a:prstGeom prst="actionButtonForwardNex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7391400" y="6248400"/>
            <a:ext cx="457200" cy="533400"/>
          </a:xfrm>
          <a:prstGeom prst="actionButtonBackPrevious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Home 12">
            <a:hlinkClick r:id="rId3" action="ppaction://hlinksldjump" highlightClick="1"/>
          </p:cNvPr>
          <p:cNvSpPr/>
          <p:nvPr/>
        </p:nvSpPr>
        <p:spPr>
          <a:xfrm>
            <a:off x="7924800" y="6248400"/>
            <a:ext cx="533400" cy="533400"/>
          </a:xfrm>
          <a:prstGeom prst="actionButtonHom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" y="1905000"/>
            <a:ext cx="2113793" cy="1747551"/>
            <a:chOff x="5979844" y="1620201"/>
            <a:chExt cx="2113793" cy="1747551"/>
          </a:xfrm>
        </p:grpSpPr>
        <p:sp>
          <p:nvSpPr>
            <p:cNvPr id="5" name="Oval 4"/>
            <p:cNvSpPr/>
            <p:nvPr/>
          </p:nvSpPr>
          <p:spPr>
            <a:xfrm>
              <a:off x="5979844" y="1620201"/>
              <a:ext cx="2113793" cy="1747551"/>
            </a:xfrm>
            <a:prstGeom prst="ellipse">
              <a:avLst/>
            </a:prstGeom>
            <a:solidFill>
              <a:schemeClr val="accent1">
                <a:hueOff val="0"/>
                <a:satOff val="0"/>
                <a:lumOff val="0"/>
                <a:alpha val="48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4"/>
            <p:cNvSpPr/>
            <p:nvPr/>
          </p:nvSpPr>
          <p:spPr>
            <a:xfrm>
              <a:off x="6289402" y="1876124"/>
              <a:ext cx="1494677" cy="12357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Memindahkan</a:t>
              </a:r>
              <a:r>
                <a:rPr lang="en-US" sz="20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Data (Cut)</a:t>
              </a:r>
              <a:endParaRPr lang="en-US" sz="20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7" name="Straight Connector 6"/>
          <p:cNvCxnSpPr/>
          <p:nvPr/>
        </p:nvCxnSpPr>
        <p:spPr>
          <a:xfrm rot="5400000" flipH="1" flipV="1">
            <a:off x="2169146" y="1793254"/>
            <a:ext cx="1148108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5" idx="6"/>
          </p:cNvCxnSpPr>
          <p:nvPr/>
        </p:nvCxnSpPr>
        <p:spPr>
          <a:xfrm>
            <a:off x="2418593" y="2778776"/>
            <a:ext cx="477007" cy="2326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048000" y="381000"/>
            <a:ext cx="5638800" cy="2819400"/>
          </a:xfrm>
          <a:prstGeom prst="rect">
            <a:avLst/>
          </a:prstGeom>
          <a:solidFill>
            <a:schemeClr val="accent1">
              <a:alpha val="49000"/>
            </a:schemeClr>
          </a:solidFill>
          <a:ln>
            <a:solidFill>
              <a:srgbClr val="11FB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Perintah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Cut</a:t>
            </a:r>
          </a:p>
          <a:p>
            <a:pPr marL="457200" indent="-228600" algn="just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Sorotlah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terlebih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dahulu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/range yang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dipindahkan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228600" algn="just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Pilih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klik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menu Edit, Cut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tombol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Ctrl+X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228600" algn="just"/>
            <a:r>
              <a:rPr lang="sv-SE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@Pindahkan penunjuk sel ke lokasi yang dinginkan.</a:t>
            </a:r>
          </a:p>
          <a:p>
            <a:pPr marL="457200" indent="-228600" algn="just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Pilih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klik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menu Edit, Paste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tombol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Ctrl+V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71800" y="3810000"/>
            <a:ext cx="5715000" cy="2667000"/>
          </a:xfrm>
          <a:prstGeom prst="rect">
            <a:avLst/>
          </a:prstGeom>
          <a:solidFill>
            <a:schemeClr val="accent1">
              <a:alpha val="49000"/>
            </a:schemeClr>
          </a:solidFill>
          <a:ln>
            <a:solidFill>
              <a:srgbClr val="11FB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Mouse</a:t>
            </a:r>
          </a:p>
          <a:p>
            <a:pPr marL="457200" indent="-228600" algn="just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de-DE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Sorotlah terlebih dahulu sel/range yang akan di salin.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06400" indent="-228600" algn="just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Arahkan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penunjukan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mouse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tepi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kanan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data yang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disorot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tadi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06400" indent="-228600" algn="just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Geserlah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penunjuk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mouse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B10,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otomatis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data yang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disorot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tadi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berpindah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534400" y="6248400"/>
            <a:ext cx="533400" cy="533400"/>
          </a:xfrm>
          <a:prstGeom prst="actionButtonForwardNex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7391400" y="6248400"/>
            <a:ext cx="457200" cy="533400"/>
          </a:xfrm>
          <a:prstGeom prst="actionButtonBackPrevious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Home 10">
            <a:hlinkClick r:id="rId3" action="ppaction://hlinksldjump" highlightClick="1"/>
          </p:cNvPr>
          <p:cNvSpPr/>
          <p:nvPr/>
        </p:nvSpPr>
        <p:spPr>
          <a:xfrm>
            <a:off x="7924800" y="6248400"/>
            <a:ext cx="533400" cy="533400"/>
          </a:xfrm>
          <a:prstGeom prst="actionButtonHom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" y="2133600"/>
            <a:ext cx="2257406" cy="2286000"/>
            <a:chOff x="5649438" y="3846791"/>
            <a:chExt cx="2257406" cy="1595332"/>
          </a:xfrm>
        </p:grpSpPr>
        <p:sp>
          <p:nvSpPr>
            <p:cNvPr id="5" name="Oval 4"/>
            <p:cNvSpPr/>
            <p:nvPr/>
          </p:nvSpPr>
          <p:spPr>
            <a:xfrm>
              <a:off x="5649438" y="3846791"/>
              <a:ext cx="2257406" cy="1595332"/>
            </a:xfrm>
            <a:prstGeom prst="ellipse">
              <a:avLst/>
            </a:prstGeom>
            <a:solidFill>
              <a:schemeClr val="accent1">
                <a:hueOff val="0"/>
                <a:satOff val="0"/>
                <a:lumOff val="0"/>
                <a:alpha val="4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4"/>
            <p:cNvSpPr/>
            <p:nvPr/>
          </p:nvSpPr>
          <p:spPr>
            <a:xfrm>
              <a:off x="5801838" y="4080422"/>
              <a:ext cx="1981200" cy="11280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Menyisip</a:t>
              </a:r>
              <a:r>
                <a:rPr lang="en-US" sz="24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Baris</a:t>
              </a:r>
              <a:r>
                <a:rPr lang="en-US" sz="24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en-US" sz="2400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Kolom</a:t>
              </a:r>
              <a:r>
                <a:rPr lang="en-US" sz="24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(Insert)</a:t>
              </a:r>
              <a:endParaRPr lang="en-US" sz="24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7" name="Straight Connector 6"/>
          <p:cNvCxnSpPr/>
          <p:nvPr/>
        </p:nvCxnSpPr>
        <p:spPr>
          <a:xfrm rot="5400000" flipH="1" flipV="1">
            <a:off x="1997202" y="1849911"/>
            <a:ext cx="1605308" cy="496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5" idx="6"/>
          </p:cNvCxnSpPr>
          <p:nvPr/>
        </p:nvCxnSpPr>
        <p:spPr>
          <a:xfrm>
            <a:off x="2562206" y="3276600"/>
            <a:ext cx="485794" cy="152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048000" y="381000"/>
            <a:ext cx="5638800" cy="2362200"/>
          </a:xfrm>
          <a:prstGeom prst="rect">
            <a:avLst/>
          </a:prstGeom>
          <a:solidFill>
            <a:schemeClr val="accent1">
              <a:alpha val="49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Menyisip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Baris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228600" algn="just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Letakkanlah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penunjuk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mouse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disel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saja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asal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berada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lokasi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i-FI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baris kelima. (misal sel B5)</a:t>
            </a:r>
          </a:p>
          <a:p>
            <a:pPr indent="228600" algn="just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Pilih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klik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menu Insert, Rows.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0" y="3505200"/>
            <a:ext cx="5638800" cy="2819400"/>
          </a:xfrm>
          <a:prstGeom prst="rect">
            <a:avLst/>
          </a:prstGeom>
          <a:solidFill>
            <a:schemeClr val="accent1">
              <a:alpha val="49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Menyisip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Kolom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84200" indent="-304800" algn="just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Letakkan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penunjuk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mouse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disel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saja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asal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berada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lokasi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kolom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diinginkan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279400" algn="just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nl-NL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Pilih dan klik menu Insert, Columns.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534400" y="6248400"/>
            <a:ext cx="533400" cy="533400"/>
          </a:xfrm>
          <a:prstGeom prst="actionButtonForwardNex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7391400" y="6248400"/>
            <a:ext cx="457200" cy="533400"/>
          </a:xfrm>
          <a:prstGeom prst="actionButtonBackPrevious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Home 10">
            <a:hlinkClick r:id="rId3" action="ppaction://hlinksldjump" highlightClick="1"/>
          </p:cNvPr>
          <p:cNvSpPr/>
          <p:nvPr/>
        </p:nvSpPr>
        <p:spPr>
          <a:xfrm>
            <a:off x="7924800" y="6248400"/>
            <a:ext cx="533400" cy="533400"/>
          </a:xfrm>
          <a:prstGeom prst="actionButtonHom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1000" y="2286000"/>
            <a:ext cx="2318720" cy="1740002"/>
            <a:chOff x="3490428" y="5003261"/>
            <a:chExt cx="2318720" cy="1740002"/>
          </a:xfrm>
        </p:grpSpPr>
        <p:sp>
          <p:nvSpPr>
            <p:cNvPr id="5" name="Oval 4"/>
            <p:cNvSpPr/>
            <p:nvPr/>
          </p:nvSpPr>
          <p:spPr>
            <a:xfrm>
              <a:off x="3490428" y="5003261"/>
              <a:ext cx="2318720" cy="1740002"/>
            </a:xfrm>
            <a:prstGeom prst="ellipse">
              <a:avLst/>
            </a:prstGeom>
            <a:solidFill>
              <a:schemeClr val="accent1">
                <a:hueOff val="0"/>
                <a:satOff val="0"/>
                <a:lumOff val="0"/>
                <a:alpha val="54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4"/>
            <p:cNvSpPr/>
            <p:nvPr/>
          </p:nvSpPr>
          <p:spPr>
            <a:xfrm>
              <a:off x="3829997" y="5258078"/>
              <a:ext cx="1639582" cy="12303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20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Menghapus Baris, Kolom dan Sel (Delete)</a:t>
              </a:r>
              <a:endParaRPr lang="en-US" sz="20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3048000" y="381000"/>
            <a:ext cx="5638800" cy="4876800"/>
          </a:xfrm>
          <a:prstGeom prst="rect">
            <a:avLst/>
          </a:prstGeom>
          <a:solidFill>
            <a:schemeClr val="accent1">
              <a:alpha val="49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9400" indent="-279400" algn="just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Sorotlah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range yang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dihapus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79400" indent="-279400" algn="just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Pilih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klik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menu Edit, Delete,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kotak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dialog delete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ditampilkan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9400" indent="-279400" algn="just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kotak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delete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pilih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salah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model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penghapusan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08000" indent="-228600" algn="just">
              <a:buFontTx/>
              <a:buChar char="-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Shift cell left</a:t>
            </a:r>
          </a:p>
          <a:p>
            <a:pPr marL="508000" indent="-228600" algn="just">
              <a:buFontTx/>
              <a:buChar char="-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Shift cell up</a:t>
            </a:r>
          </a:p>
          <a:p>
            <a:pPr marL="508000" indent="-228600" algn="just">
              <a:buFontTx/>
              <a:buChar char="-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Entire Row</a:t>
            </a:r>
          </a:p>
          <a:p>
            <a:pPr marL="508000" indent="-228600" algn="just">
              <a:buFontTx/>
              <a:buChar char="-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Entire Columns</a:t>
            </a:r>
          </a:p>
          <a:p>
            <a:pPr marL="279400" indent="-279400" algn="just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Klik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OK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menutup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79400" indent="-279400" algn="just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>
            <a:stCxn id="5" idx="6"/>
          </p:cNvCxnSpPr>
          <p:nvPr/>
        </p:nvCxnSpPr>
        <p:spPr>
          <a:xfrm flipV="1">
            <a:off x="2699720" y="1295401"/>
            <a:ext cx="348279" cy="1860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67200"/>
            <a:ext cx="2895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458200" y="6248400"/>
            <a:ext cx="533400" cy="533400"/>
          </a:xfrm>
          <a:prstGeom prst="actionButtonForwardNex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7315200" y="6248400"/>
            <a:ext cx="457200" cy="533400"/>
          </a:xfrm>
          <a:prstGeom prst="actionButtonBackPrevious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Home 10">
            <a:hlinkClick r:id="rId4" action="ppaction://hlinksldjump" highlightClick="1"/>
          </p:cNvPr>
          <p:cNvSpPr/>
          <p:nvPr/>
        </p:nvSpPr>
        <p:spPr>
          <a:xfrm>
            <a:off x="7848600" y="6248400"/>
            <a:ext cx="533400" cy="533400"/>
          </a:xfrm>
          <a:prstGeom prst="actionButtonHom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2286000"/>
            <a:ext cx="2568562" cy="3048000"/>
            <a:chOff x="932355" y="3777076"/>
            <a:chExt cx="2568562" cy="1887163"/>
          </a:xfrm>
        </p:grpSpPr>
        <p:sp>
          <p:nvSpPr>
            <p:cNvPr id="5" name="Oval 4"/>
            <p:cNvSpPr/>
            <p:nvPr/>
          </p:nvSpPr>
          <p:spPr>
            <a:xfrm>
              <a:off x="932355" y="3777076"/>
              <a:ext cx="2568562" cy="1887163"/>
            </a:xfrm>
            <a:prstGeom prst="ellipse">
              <a:avLst/>
            </a:prstGeom>
            <a:solidFill>
              <a:schemeClr val="accent1">
                <a:hueOff val="0"/>
                <a:satOff val="0"/>
                <a:lumOff val="0"/>
                <a:alpha val="44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4"/>
            <p:cNvSpPr/>
            <p:nvPr/>
          </p:nvSpPr>
          <p:spPr>
            <a:xfrm>
              <a:off x="1237155" y="4005676"/>
              <a:ext cx="1905001" cy="13059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Mengetengahkan</a:t>
              </a:r>
              <a:r>
                <a:rPr lang="en-US" sz="28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Judul</a:t>
              </a:r>
              <a:r>
                <a:rPr lang="en-US" sz="28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Tabel</a:t>
              </a:r>
              <a:r>
                <a:rPr lang="en-US" sz="28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(Merge &amp; Center)</a:t>
              </a:r>
              <a:endParaRPr lang="en-US" sz="2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7" name="Straight Connector 6"/>
          <p:cNvCxnSpPr>
            <a:stCxn id="5" idx="6"/>
          </p:cNvCxnSpPr>
          <p:nvPr/>
        </p:nvCxnSpPr>
        <p:spPr>
          <a:xfrm flipV="1">
            <a:off x="2568562" y="1447800"/>
            <a:ext cx="479438" cy="2362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048000" y="381000"/>
            <a:ext cx="5638800" cy="2514600"/>
          </a:xfrm>
          <a:prstGeom prst="rect">
            <a:avLst/>
          </a:prstGeom>
          <a:solidFill>
            <a:schemeClr val="accent1">
              <a:alpha val="49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AutoNum type="arabicPeriod"/>
            </a:pP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Sorotlah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judul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tabel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lebar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tabel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sorot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perbaris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indent="-457200" algn="just">
              <a:buAutoNum type="arabicPeriod"/>
            </a:pP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Klik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icon Merge &amp; Center yang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terletak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toolbar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standar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534400" y="6248400"/>
            <a:ext cx="533400" cy="533400"/>
          </a:xfrm>
          <a:prstGeom prst="actionButtonForwardNex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7391400" y="6248400"/>
            <a:ext cx="457200" cy="533400"/>
          </a:xfrm>
          <a:prstGeom prst="actionButtonBackPrevious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Home 11">
            <a:hlinkClick r:id="rId3" action="ppaction://hlinksldjump" highlightClick="1"/>
          </p:cNvPr>
          <p:cNvSpPr/>
          <p:nvPr/>
        </p:nvSpPr>
        <p:spPr>
          <a:xfrm>
            <a:off x="7924800" y="6248400"/>
            <a:ext cx="533400" cy="533400"/>
          </a:xfrm>
          <a:prstGeom prst="actionButtonHom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4648200"/>
            <a:ext cx="2209800" cy="2209800"/>
          </a:xfrm>
          <a:prstGeom prst="rect">
            <a:avLst/>
          </a:prstGeom>
          <a:noFill/>
        </p:spPr>
      </p:pic>
      <p:sp>
        <p:nvSpPr>
          <p:cNvPr id="6" name="Flowchart: Process 5"/>
          <p:cNvSpPr/>
          <p:nvPr/>
        </p:nvSpPr>
        <p:spPr>
          <a:xfrm>
            <a:off x="381000" y="2895600"/>
            <a:ext cx="8305800" cy="2895600"/>
          </a:xfrm>
          <a:prstGeom prst="flowChartProcess">
            <a:avLst/>
          </a:prstGeom>
          <a:solidFill>
            <a:schemeClr val="accent2">
              <a:lumMod val="50000"/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Program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aplikasi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spreadsheet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lembar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kerja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elektronik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canggih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menghitung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memproyeksikan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menganalisa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mampu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mempresentasikan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data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bentuk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tabel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berbagai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jenis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menu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disediakannya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4191000" y="304800"/>
            <a:ext cx="4419600" cy="1828800"/>
          </a:xfrm>
          <a:prstGeom prst="cloudCallout">
            <a:avLst>
              <a:gd name="adj1" fmla="val -31724"/>
              <a:gd name="adj2" fmla="val 79682"/>
            </a:avLst>
          </a:prstGeom>
          <a:solidFill>
            <a:schemeClr val="accent2">
              <a:lumMod val="5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PENGERTIAN EXCEL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ction Button: Home 6">
            <a:hlinkClick r:id="rId4" action="ppaction://hlinksldjump" highlightClick="1"/>
          </p:cNvPr>
          <p:cNvSpPr/>
          <p:nvPr/>
        </p:nvSpPr>
        <p:spPr>
          <a:xfrm>
            <a:off x="609600" y="6172200"/>
            <a:ext cx="533400" cy="609600"/>
          </a:xfrm>
          <a:prstGeom prst="actionButtonHome">
            <a:avLst/>
          </a:prstGeom>
          <a:solidFill>
            <a:schemeClr val="accent1">
              <a:alpha val="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Home 7">
            <a:hlinkClick r:id="rId5" action="ppaction://hlinksldjump" highlightClick="1"/>
          </p:cNvPr>
          <p:cNvSpPr/>
          <p:nvPr/>
        </p:nvSpPr>
        <p:spPr>
          <a:xfrm>
            <a:off x="1219200" y="6172200"/>
            <a:ext cx="533400" cy="609600"/>
          </a:xfrm>
          <a:prstGeom prst="actionButtonHome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76200" y="6172200"/>
            <a:ext cx="457200" cy="609600"/>
          </a:xfrm>
          <a:prstGeom prst="actionButtonBackPrevious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1828800" y="6172200"/>
            <a:ext cx="457200" cy="609600"/>
          </a:xfrm>
          <a:prstGeom prst="actionButtonForwardNex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143000"/>
            <a:ext cx="2299679" cy="1569912"/>
            <a:chOff x="1371596" y="335091"/>
            <a:chExt cx="2299679" cy="1569912"/>
          </a:xfrm>
        </p:grpSpPr>
        <p:sp>
          <p:nvSpPr>
            <p:cNvPr id="5" name="Oval 4"/>
            <p:cNvSpPr/>
            <p:nvPr/>
          </p:nvSpPr>
          <p:spPr>
            <a:xfrm>
              <a:off x="1371596" y="335091"/>
              <a:ext cx="2299679" cy="1569912"/>
            </a:xfrm>
            <a:prstGeom prst="ellipse">
              <a:avLst/>
            </a:prstGeom>
            <a:solidFill>
              <a:schemeClr val="accent1">
                <a:hueOff val="0"/>
                <a:satOff val="0"/>
                <a:lumOff val="0"/>
                <a:alpha val="37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4"/>
            <p:cNvSpPr/>
            <p:nvPr/>
          </p:nvSpPr>
          <p:spPr>
            <a:xfrm>
              <a:off x="1752596" y="639891"/>
              <a:ext cx="1626119" cy="11100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Memberi</a:t>
              </a:r>
              <a:r>
                <a:rPr lang="en-US" sz="20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Garis</a:t>
              </a:r>
              <a:r>
                <a:rPr lang="en-US" sz="20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Pembatas</a:t>
              </a:r>
              <a:r>
                <a:rPr lang="en-US" sz="20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(Border)</a:t>
              </a:r>
              <a:endParaRPr lang="en-US" sz="20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3048000" y="381000"/>
            <a:ext cx="5638800" cy="4876800"/>
          </a:xfrm>
          <a:prstGeom prst="rect">
            <a:avLst/>
          </a:prstGeom>
          <a:solidFill>
            <a:schemeClr val="accent1">
              <a:alpha val="49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1.Sorotlah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/range yang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diberi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bingkai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28600" indent="-228600" algn="just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2.Pilih menu Format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klik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Cell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tekan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tombol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Ctrl+1,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Kotak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dialog format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ditampilkan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sv-SE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3.Klik tab Border, tampil layar format. </a:t>
            </a:r>
          </a:p>
          <a:p>
            <a:pPr algn="just"/>
            <a:r>
              <a:rPr lang="fi-FI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4.Pada bagian Preset, pilih salah satu tombol berikut</a:t>
            </a:r>
          </a:p>
          <a:p>
            <a:pPr marL="279400" algn="just">
              <a:buFontTx/>
              <a:buChar char="-"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None</a:t>
            </a:r>
          </a:p>
          <a:p>
            <a:pPr marL="279400" algn="just">
              <a:buFontTx/>
              <a:buChar char="-"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Outline</a:t>
            </a:r>
          </a:p>
          <a:p>
            <a:pPr marL="279400" algn="just">
              <a:buFontTx/>
              <a:buChar char="-"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Inside </a:t>
            </a:r>
          </a:p>
          <a:p>
            <a:pPr marL="279400" algn="just">
              <a:buFontTx/>
              <a:buChar char="-"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Border</a:t>
            </a:r>
          </a:p>
          <a:p>
            <a:pPr marL="228600" indent="-228600" algn="just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5.Pada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bagian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Style,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pilih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model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garis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dinginkan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28600" indent="-228600" algn="just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6.Untuk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memberi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warna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garis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pilih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salah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warna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disediakan</a:t>
            </a:r>
            <a:r>
              <a:rPr lang="es-E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s-E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Excel 2000 pada </a:t>
            </a:r>
            <a:r>
              <a:rPr lang="es-E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tab</a:t>
            </a:r>
            <a:r>
              <a:rPr lang="es-E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Color.</a:t>
            </a:r>
          </a:p>
          <a:p>
            <a:pPr algn="just"/>
            <a:r>
              <a:rPr lang="es-E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Klik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OK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menutup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jendela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299679" y="1828800"/>
            <a:ext cx="824521" cy="229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95600"/>
            <a:ext cx="29718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534400" y="6248400"/>
            <a:ext cx="533400" cy="533400"/>
          </a:xfrm>
          <a:prstGeom prst="actionButtonForwardNex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7315200" y="6248400"/>
            <a:ext cx="533400" cy="533400"/>
          </a:xfrm>
          <a:prstGeom prst="actionButtonBackPrevious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Home 11">
            <a:hlinkClick r:id="rId4" action="ppaction://hlinksldjump" highlightClick="1"/>
          </p:cNvPr>
          <p:cNvSpPr/>
          <p:nvPr/>
        </p:nvSpPr>
        <p:spPr>
          <a:xfrm>
            <a:off x="7924800" y="6248400"/>
            <a:ext cx="533400" cy="533400"/>
          </a:xfrm>
          <a:prstGeom prst="actionButtonHom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09600" y="2895600"/>
            <a:ext cx="3352800" cy="1143000"/>
          </a:xfrm>
          <a:prstGeom prst="round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MEMBUAT TABEL DAN GRAFIK</a:t>
            </a:r>
            <a:endParaRPr lang="en-US" sz="2000" dirty="0">
              <a:solidFill>
                <a:schemeClr val="tx1"/>
              </a:solidFill>
              <a:cs typeface="Times New Roman" pitchFamily="18" charset="0"/>
            </a:endParaRPr>
          </a:p>
        </p:txBody>
      </p:sp>
      <p:cxnSp>
        <p:nvCxnSpPr>
          <p:cNvPr id="5" name="Straight Connector 4"/>
          <p:cNvCxnSpPr>
            <a:stCxn id="3" idx="3"/>
          </p:cNvCxnSpPr>
          <p:nvPr/>
        </p:nvCxnSpPr>
        <p:spPr>
          <a:xfrm flipV="1">
            <a:off x="3962400" y="2438400"/>
            <a:ext cx="990600" cy="1028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3" idx="3"/>
          </p:cNvCxnSpPr>
          <p:nvPr/>
        </p:nvCxnSpPr>
        <p:spPr>
          <a:xfrm>
            <a:off x="3962400" y="3467100"/>
            <a:ext cx="990600" cy="1028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4953000" y="1828800"/>
            <a:ext cx="3429000" cy="1219200"/>
          </a:xfrm>
          <a:prstGeom prst="roundRect">
            <a:avLst/>
          </a:prstGeom>
          <a:solidFill>
            <a:schemeClr val="accent1">
              <a:alpha val="34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MEMBUAT TABEL</a:t>
            </a:r>
            <a:endParaRPr lang="en-US" sz="2000" dirty="0"/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5029200" y="3810000"/>
            <a:ext cx="3352800" cy="1295400"/>
          </a:xfrm>
          <a:prstGeom prst="roundRect">
            <a:avLst/>
          </a:prstGeom>
          <a:solidFill>
            <a:schemeClr val="accent1">
              <a:alpha val="27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MEMBUAT GRAFIK MENGGUNAKAN CHART WIZARD</a:t>
            </a:r>
          </a:p>
        </p:txBody>
      </p:sp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8534400" y="6248400"/>
            <a:ext cx="533400" cy="533400"/>
          </a:xfrm>
          <a:prstGeom prst="actionButtonForwardNex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Home 10">
            <a:hlinkClick r:id="rId5" action="ppaction://hlinksldjump" highlightClick="1"/>
          </p:cNvPr>
          <p:cNvSpPr/>
          <p:nvPr/>
        </p:nvSpPr>
        <p:spPr>
          <a:xfrm>
            <a:off x="7924800" y="6248400"/>
            <a:ext cx="533400" cy="533400"/>
          </a:xfrm>
          <a:prstGeom prst="actionButtonHom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6781800" y="6248400"/>
            <a:ext cx="457200" cy="533400"/>
          </a:xfrm>
          <a:prstGeom prst="actionButtonBackPrevious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Home 12">
            <a:hlinkClick r:id="rId6" action="ppaction://hlinksldjump" highlightClick="1"/>
          </p:cNvPr>
          <p:cNvSpPr/>
          <p:nvPr/>
        </p:nvSpPr>
        <p:spPr>
          <a:xfrm>
            <a:off x="7315200" y="6248400"/>
            <a:ext cx="533400" cy="533400"/>
          </a:xfrm>
          <a:prstGeom prst="actionButtonHom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457200"/>
            <a:ext cx="2286000" cy="1524000"/>
            <a:chOff x="3576076" y="1334223"/>
            <a:chExt cx="4418798" cy="1627511"/>
          </a:xfrm>
        </p:grpSpPr>
        <p:sp>
          <p:nvSpPr>
            <p:cNvPr id="5" name="Rounded Rectangle 4"/>
            <p:cNvSpPr/>
            <p:nvPr/>
          </p:nvSpPr>
          <p:spPr>
            <a:xfrm>
              <a:off x="3576076" y="1334223"/>
              <a:ext cx="4418798" cy="1627511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hueOff val="0"/>
                <a:satOff val="0"/>
                <a:lumOff val="0"/>
                <a:alpha val="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3623744" y="1381891"/>
              <a:ext cx="4323462" cy="15321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Membuat</a:t>
              </a:r>
              <a:r>
                <a:rPr lang="en-US" sz="28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Tabel</a:t>
              </a:r>
              <a:endParaRPr lang="en-US" sz="2800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8" name="Straight Connector 7"/>
          <p:cNvCxnSpPr>
            <a:stCxn id="6" idx="3"/>
            <a:endCxn id="10" idx="1"/>
          </p:cNvCxnSpPr>
          <p:nvPr/>
        </p:nvCxnSpPr>
        <p:spPr>
          <a:xfrm>
            <a:off x="2261339" y="1219200"/>
            <a:ext cx="405661" cy="952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667000" y="304800"/>
            <a:ext cx="6096000" cy="3733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Sorotlah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range data yang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dibuat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tabelnya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Pilih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menu Format,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klik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AutoFormat,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kota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dialog Auto Format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ditampilkan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seperti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disamping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Klik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salah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model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tabel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diinginkan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Klik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OK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menutup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jendela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range yang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disorot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tadi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v-SE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diubah sesuai dengan tabel yang anda pilih.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48000"/>
            <a:ext cx="2743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534400" y="6248400"/>
            <a:ext cx="533400" cy="533400"/>
          </a:xfrm>
          <a:prstGeom prst="actionButtonForwardNex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7391400" y="6248400"/>
            <a:ext cx="457200" cy="533400"/>
          </a:xfrm>
          <a:prstGeom prst="actionButtonBackPrevious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Home 12">
            <a:hlinkClick r:id="rId4" action="ppaction://hlinksldjump" highlightClick="1"/>
          </p:cNvPr>
          <p:cNvSpPr/>
          <p:nvPr/>
        </p:nvSpPr>
        <p:spPr>
          <a:xfrm>
            <a:off x="7924800" y="6248400"/>
            <a:ext cx="533400" cy="533400"/>
          </a:xfrm>
          <a:prstGeom prst="actionButtonHom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" y="381000"/>
            <a:ext cx="2895600" cy="1600200"/>
            <a:chOff x="3576077" y="430607"/>
            <a:chExt cx="4477282" cy="3389722"/>
          </a:xfrm>
        </p:grpSpPr>
        <p:sp>
          <p:nvSpPr>
            <p:cNvPr id="5" name="Rounded Rectangle 4"/>
            <p:cNvSpPr/>
            <p:nvPr/>
          </p:nvSpPr>
          <p:spPr>
            <a:xfrm>
              <a:off x="3576077" y="430607"/>
              <a:ext cx="4418800" cy="3389722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hueOff val="0"/>
                <a:satOff val="0"/>
                <a:lumOff val="0"/>
                <a:alpha val="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3706042" y="1399099"/>
              <a:ext cx="4347317" cy="11488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Membuat</a:t>
              </a:r>
              <a:r>
                <a:rPr lang="en-US" sz="28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Grafik</a:t>
              </a:r>
              <a:r>
                <a:rPr lang="en-US" sz="28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kern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Menggunakan</a:t>
              </a:r>
              <a:r>
                <a:rPr lang="en-US" sz="28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Chart Wizard</a:t>
              </a:r>
            </a:p>
          </p:txBody>
        </p:sp>
      </p:grpSp>
      <p:cxnSp>
        <p:nvCxnSpPr>
          <p:cNvPr id="7" name="Straight Connector 6"/>
          <p:cNvCxnSpPr>
            <a:stCxn id="6" idx="3"/>
          </p:cNvCxnSpPr>
          <p:nvPr/>
        </p:nvCxnSpPr>
        <p:spPr>
          <a:xfrm flipV="1">
            <a:off x="3200400" y="1066800"/>
            <a:ext cx="457200" cy="425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657600" y="0"/>
            <a:ext cx="51054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Sorotlah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range data yang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dibuat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grafik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Klik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icon Chart Wizard 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kotak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dialog Chart Wizard</a:t>
            </a:r>
          </a:p>
          <a:p>
            <a:pPr marL="342900" indent="-342900" algn="just">
              <a:buAutoNum type="arabicPeriod"/>
            </a:pP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daftar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Chart type,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pilih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model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grafik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diinginkan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Chart sub-type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pilih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model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tampilan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diinginkan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Klik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Next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kota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dialog Chart Wizard-Step 2 of 4</a:t>
            </a:r>
          </a:p>
          <a:p>
            <a:pPr marL="342900" indent="-342900" algn="just">
              <a:buAutoNum type="arabicPeriod"/>
            </a:pP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Klik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Next,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kota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dialog Chart Wizard-Step 3 of 4 – Chart Options,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ditampilkan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Tab Titles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membuat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judul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grafik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508000" indent="-152400" algn="just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Chart Title,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diisi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judul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tabel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08000" indent="-152400" algn="just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Category (X) axis,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diisi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judul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tabel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sumbu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X</a:t>
            </a:r>
          </a:p>
          <a:p>
            <a:pPr marL="508000" indent="-152400" algn="just"/>
            <a:r>
              <a:rPr lang="es-E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Series (Y) axis, </a:t>
            </a:r>
            <a:r>
              <a:rPr lang="es-E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diisi</a:t>
            </a:r>
            <a:r>
              <a:rPr lang="es-E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s-E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judul</a:t>
            </a:r>
            <a:r>
              <a:rPr lang="es-E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tabel</a:t>
            </a:r>
            <a:r>
              <a:rPr lang="es-E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s-E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sumbu</a:t>
            </a:r>
            <a:r>
              <a:rPr lang="es-E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</a:t>
            </a:r>
          </a:p>
          <a:p>
            <a:pPr marL="508000" indent="-152400" algn="just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Value (Z) axis,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diisi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judul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tabel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sumbu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Z</a:t>
            </a:r>
          </a:p>
          <a:p>
            <a:pPr marL="355600" indent="-355600" algn="just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Klik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tombol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Next,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tampil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perintah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seperti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disamping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indent="-355600" algn="just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Klik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Finish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menutup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jendela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505200"/>
            <a:ext cx="3124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534400" y="6248400"/>
            <a:ext cx="533400" cy="533400"/>
          </a:xfrm>
          <a:prstGeom prst="actionButtonForwardNex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7391400" y="6248400"/>
            <a:ext cx="457200" cy="533400"/>
          </a:xfrm>
          <a:prstGeom prst="actionButtonBackPrevious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Home 11">
            <a:hlinkClick r:id="rId4" action="ppaction://hlinksldjump" highlightClick="1"/>
          </p:cNvPr>
          <p:cNvSpPr/>
          <p:nvPr/>
        </p:nvSpPr>
        <p:spPr>
          <a:xfrm>
            <a:off x="7924800" y="6248400"/>
            <a:ext cx="533400" cy="533400"/>
          </a:xfrm>
          <a:prstGeom prst="actionButtonHom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609600"/>
            <a:ext cx="2743200" cy="1219200"/>
          </a:xfrm>
          <a:prstGeom prst="rect">
            <a:avLst/>
          </a:prstGeom>
          <a:solidFill>
            <a:schemeClr val="accent1">
              <a:alpha val="3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Mencetak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Lembar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Kerja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33800" y="381000"/>
            <a:ext cx="5105400" cy="6477000"/>
          </a:xfrm>
          <a:prstGeom prst="rect">
            <a:avLst/>
          </a:prstGeom>
          <a:solidFill>
            <a:schemeClr val="accent1">
              <a:alpha val="3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Langkah-langkah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mencetak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lembar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kerja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457200" indent="-457200" algn="just">
              <a:buAutoNum type="arabicPeriod"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ingin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mencetak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range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data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sorotlah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terlebih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dahulu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range yang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dicetak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Pilih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menu File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klik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Print,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kota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dialog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pencetakan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ditampilkan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Pilihan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Name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diisi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jenis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printer yang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terpasang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Pilihan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Print Range </a:t>
            </a:r>
          </a:p>
          <a:p>
            <a:pPr marL="457200" indent="-457200" algn="just">
              <a:buAutoNum type="arabicPeriod"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Pilihan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Print What </a:t>
            </a:r>
          </a:p>
          <a:p>
            <a:pPr marL="457200" indent="-457200" algn="just">
              <a:buAutoNum type="arabicPeriod"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Isilah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Number of copies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ingin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mencetak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data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rangkap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AutoNum type="arabicPeriod"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Klik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OK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menutup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jendela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printer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melaksanakannya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 flipV="1">
            <a:off x="3200400" y="990600"/>
            <a:ext cx="609600" cy="3048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981200"/>
            <a:ext cx="2971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1" y="3962400"/>
            <a:ext cx="3048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228600" y="6248400"/>
            <a:ext cx="457200" cy="533400"/>
          </a:xfrm>
          <a:prstGeom prst="actionButtonBackPrevious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Home 7">
            <a:hlinkClick r:id="rId5" action="ppaction://hlinksldjump" highlightClick="1"/>
          </p:cNvPr>
          <p:cNvSpPr/>
          <p:nvPr/>
        </p:nvSpPr>
        <p:spPr>
          <a:xfrm>
            <a:off x="762000" y="6248400"/>
            <a:ext cx="533400" cy="533400"/>
          </a:xfrm>
          <a:prstGeom prst="actionButtonHom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Home 8">
            <a:hlinkClick r:id="rId6" action="ppaction://hlinksldjump" highlightClick="1"/>
          </p:cNvPr>
          <p:cNvSpPr/>
          <p:nvPr/>
        </p:nvSpPr>
        <p:spPr>
          <a:xfrm>
            <a:off x="1371600" y="6248400"/>
            <a:ext cx="533400" cy="533400"/>
          </a:xfrm>
          <a:prstGeom prst="actionButtonHom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1981200" y="6248400"/>
            <a:ext cx="533400" cy="533400"/>
          </a:xfrm>
          <a:prstGeom prst="actionButtonForwardNex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16362"/>
          </a:xfrm>
        </p:spPr>
        <p:txBody>
          <a:bodyPr>
            <a:normAutofit/>
          </a:bodyPr>
          <a:lstStyle/>
          <a:p>
            <a:r>
              <a:rPr lang="en-US" sz="7200" dirty="0" smtClean="0"/>
              <a:t>TERIMA KASIH</a:t>
            </a:r>
            <a:endParaRPr lang="en-US" sz="7200" dirty="0"/>
          </a:p>
        </p:txBody>
      </p:sp>
      <p:pic>
        <p:nvPicPr>
          <p:cNvPr id="7" name="Picture 6" descr="kupu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914400"/>
            <a:ext cx="1371600" cy="1600200"/>
          </a:xfrm>
          <a:prstGeom prst="rect">
            <a:avLst/>
          </a:prstGeom>
        </p:spPr>
      </p:pic>
      <p:pic>
        <p:nvPicPr>
          <p:cNvPr id="8" name="Picture 7" descr="love_ann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een-deskto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81000"/>
            <a:ext cx="8382000" cy="617220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8" name="Picture 7" descr="AG00130_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36475">
            <a:off x="708101" y="770315"/>
            <a:ext cx="746654" cy="642470"/>
          </a:xfrm>
          <a:prstGeom prst="rect">
            <a:avLst/>
          </a:prstGeom>
        </p:spPr>
      </p:pic>
      <p:pic>
        <p:nvPicPr>
          <p:cNvPr id="10" name="Picture 9" descr="AG00130_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728007">
            <a:off x="7921460" y="568720"/>
            <a:ext cx="871209" cy="524540"/>
          </a:xfrm>
          <a:prstGeom prst="rect">
            <a:avLst/>
          </a:prstGeom>
        </p:spPr>
      </p:pic>
      <p:sp>
        <p:nvSpPr>
          <p:cNvPr id="16" name="Down Arrow Callout 15"/>
          <p:cNvSpPr/>
          <p:nvPr/>
        </p:nvSpPr>
        <p:spPr>
          <a:xfrm>
            <a:off x="1676400" y="762000"/>
            <a:ext cx="5943600" cy="16764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LANGKAH-LANGKAH MEMULAI MICROSOFT EXCEL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 Same Side Corner Rectangle 17"/>
          <p:cNvSpPr/>
          <p:nvPr/>
        </p:nvSpPr>
        <p:spPr>
          <a:xfrm>
            <a:off x="1066800" y="2514600"/>
            <a:ext cx="7010400" cy="3886200"/>
          </a:xfrm>
          <a:prstGeom prst="round2SameRect">
            <a:avLst>
              <a:gd name="adj1" fmla="val 16667"/>
              <a:gd name="adj2" fmla="val 5682"/>
            </a:avLst>
          </a:prstGeom>
          <a:solidFill>
            <a:schemeClr val="accent3">
              <a:lumMod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Aktifkan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Komputer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terlebih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dahulu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11163" indent="-411163" algn="just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Klik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tombol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Start yang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terdapat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taskbar.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Pilih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Program.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Pilih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klik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Microsoft Excel</a:t>
            </a:r>
          </a:p>
          <a:p>
            <a:pPr marL="342900" indent="-342900" algn="just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Tunggu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hingga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tampil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layar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Excel</a:t>
            </a:r>
          </a:p>
          <a:p>
            <a:pPr marL="342900" indent="-342900" algn="just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Microsoft Excel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siap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AG00130_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78541">
            <a:off x="608086" y="4891051"/>
            <a:ext cx="852359" cy="733425"/>
          </a:xfrm>
          <a:prstGeom prst="rect">
            <a:avLst/>
          </a:prstGeom>
        </p:spPr>
      </p:pic>
      <p:pic>
        <p:nvPicPr>
          <p:cNvPr id="11" name="Picture 10" descr="AG00130_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200" y="5410200"/>
            <a:ext cx="838200" cy="721242"/>
          </a:xfrm>
          <a:prstGeom prst="rect">
            <a:avLst/>
          </a:prstGeom>
        </p:spPr>
      </p:pic>
      <p:pic>
        <p:nvPicPr>
          <p:cNvPr id="9" name="Picture 8" descr="AG00130_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800" y="3733800"/>
            <a:ext cx="714375" cy="614695"/>
          </a:xfrm>
          <a:prstGeom prst="rect">
            <a:avLst/>
          </a:prstGeom>
        </p:spPr>
      </p:pic>
      <p:pic>
        <p:nvPicPr>
          <p:cNvPr id="6" name="Picture 5" descr="AG00130_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6048375"/>
            <a:ext cx="940916" cy="809625"/>
          </a:xfrm>
          <a:prstGeom prst="rect">
            <a:avLst/>
          </a:prstGeom>
        </p:spPr>
      </p:pic>
      <p:sp>
        <p:nvSpPr>
          <p:cNvPr id="12" name="Action Button: Home 11">
            <a:hlinkClick r:id="rId5" action="ppaction://hlinksldjump" highlightClick="1"/>
          </p:cNvPr>
          <p:cNvSpPr/>
          <p:nvPr/>
        </p:nvSpPr>
        <p:spPr>
          <a:xfrm>
            <a:off x="7467600" y="6324600"/>
            <a:ext cx="457200" cy="457200"/>
          </a:xfrm>
          <a:prstGeom prst="actionButtonHome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Home 12">
            <a:hlinkClick r:id="rId6" action="ppaction://hlinksldjump" highlightClick="1"/>
          </p:cNvPr>
          <p:cNvSpPr/>
          <p:nvPr/>
        </p:nvSpPr>
        <p:spPr>
          <a:xfrm>
            <a:off x="8001000" y="6324600"/>
            <a:ext cx="533400" cy="457200"/>
          </a:xfrm>
          <a:prstGeom prst="actionButtonHom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010400" y="6324600"/>
            <a:ext cx="381000" cy="457200"/>
          </a:xfrm>
          <a:prstGeom prst="actionButtonBackPrevious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610600" y="6324600"/>
            <a:ext cx="381000" cy="457200"/>
          </a:xfrm>
          <a:prstGeom prst="actionButtonForwardNext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Process 8"/>
          <p:cNvSpPr/>
          <p:nvPr/>
        </p:nvSpPr>
        <p:spPr>
          <a:xfrm>
            <a:off x="838200" y="2438400"/>
            <a:ext cx="8001000" cy="3962400"/>
          </a:xfrm>
          <a:prstGeom prst="flowChartProcess">
            <a:avLst/>
          </a:prstGeom>
          <a:solidFill>
            <a:srgbClr val="C00000">
              <a:alpha val="12000"/>
            </a:srgbClr>
          </a:solidFill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8925" indent="-288925" algn="just"/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8925" indent="-288925" algn="just"/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8925" indent="-288925" algn="just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1.Menu Bar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sederetan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menu yang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mempunyai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sub menu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masing-masing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fungsi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menu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induknya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menu bar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terdiri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47625" indent="-47625" algn="just"/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7625" indent="-47625" algn="just"/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7625" indent="-47625" algn="just"/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8925" algn="just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Menu Bar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dipilih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mouse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tombol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Alt +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huruf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bergaris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bawah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bersamaan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8925" indent="-288925" algn="just"/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Picture 3" descr="DD01183_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49182" cy="957420"/>
          </a:xfrm>
          <a:prstGeom prst="rect">
            <a:avLst/>
          </a:prstGeom>
        </p:spPr>
      </p:pic>
      <p:pic>
        <p:nvPicPr>
          <p:cNvPr id="5" name="Picture 4" descr="WB01219_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75927">
            <a:off x="1201582" y="520630"/>
            <a:ext cx="918237" cy="918237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3048000" y="304800"/>
            <a:ext cx="5791200" cy="1371600"/>
          </a:xfrm>
          <a:prstGeom prst="wedgeEllipseCallout">
            <a:avLst>
              <a:gd name="adj1" fmla="val -34644"/>
              <a:gd name="adj2" fmla="val 101996"/>
            </a:avLst>
          </a:prstGeom>
          <a:solidFill>
            <a:schemeClr val="accent2">
              <a:lumMod val="20000"/>
              <a:lumOff val="80000"/>
              <a:alpha val="61000"/>
            </a:schemeClr>
          </a:solidFill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MENGENAL ELEMEN JENDELA EXCEL 2000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kupu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04800" y="1371600"/>
            <a:ext cx="1905000" cy="19050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66800" y="4267200"/>
            <a:ext cx="7696200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8534400" y="6248400"/>
            <a:ext cx="381000" cy="533400"/>
          </a:xfrm>
          <a:prstGeom prst="actionButtonForwardNex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8001000" y="6248400"/>
            <a:ext cx="381000" cy="533400"/>
          </a:xfrm>
          <a:prstGeom prst="actionButtonBackPrevious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Single Corner Rectangle 4"/>
          <p:cNvSpPr/>
          <p:nvPr/>
        </p:nvSpPr>
        <p:spPr>
          <a:xfrm>
            <a:off x="381000" y="609600"/>
            <a:ext cx="8305800" cy="5943600"/>
          </a:xfrm>
          <a:prstGeom prst="snip1Rect">
            <a:avLst>
              <a:gd name="adj" fmla="val 10129"/>
            </a:avLst>
          </a:prstGeom>
          <a:solidFill>
            <a:srgbClr val="FF0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just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2.Toolbars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standar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sederetan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icon-icon yang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sering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agar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memilih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menjalankan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perintah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cepat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mudah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Toolbars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standar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terdiri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just"/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 algn="just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3.Toolbars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Formating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toolbars yang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memformat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lembar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kerja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misal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rata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kiri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kanan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rata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tengah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cetak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tebal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miring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bergaris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bawah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Toolbars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Formating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terdiri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743200"/>
            <a:ext cx="838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5638800"/>
            <a:ext cx="845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ikan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5250" y="5105400"/>
            <a:ext cx="1428750" cy="1428750"/>
          </a:xfrm>
          <a:prstGeom prst="rect">
            <a:avLst/>
          </a:prstGeom>
        </p:spPr>
      </p:pic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8153400" y="6248400"/>
            <a:ext cx="381000" cy="533400"/>
          </a:xfrm>
          <a:prstGeom prst="actionButtonBackPrevious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610600" y="6248400"/>
            <a:ext cx="381000" cy="533400"/>
          </a:xfrm>
          <a:prstGeom prst="actionButtonForwardNex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xy" algn="b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304800" y="304800"/>
            <a:ext cx="8534400" cy="6172200"/>
          </a:xfrm>
          <a:prstGeom prst="flowChartAlternateProcess">
            <a:avLst/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11163" indent="-411163" algn="just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Row Heading (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kepala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garis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penunjuk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lokasi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baris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lembar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kerja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berfungsi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menunjukan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jumlah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baris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65.536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baris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11163" indent="-411163" algn="just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Column Heading (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kepala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kolom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penunjuk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lokasi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kolom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lembar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kerja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berfungsi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menunjukan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kolom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disimbolkan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abjad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A-Z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gabungannya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Jumlah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kolom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excel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berjumlah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256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kolom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11163" indent="-411163" algn="just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Cell Pointer (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penunjuk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penunjuk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aktif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11163" indent="-411163" algn="just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Formula Bar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tempat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mengetik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rumus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Scroll Bar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berfungsi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menggeser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lembar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kerja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vertikal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horizontal. 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7391400" y="6248400"/>
            <a:ext cx="533400" cy="533400"/>
          </a:xfrm>
          <a:prstGeom prst="actionButtonHom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Home 4">
            <a:hlinkClick r:id="rId4" action="ppaction://hlinksldjump" highlightClick="1"/>
          </p:cNvPr>
          <p:cNvSpPr/>
          <p:nvPr/>
        </p:nvSpPr>
        <p:spPr>
          <a:xfrm>
            <a:off x="8001000" y="6248400"/>
            <a:ext cx="533400" cy="533400"/>
          </a:xfrm>
          <a:prstGeom prst="actionButtonHom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6934200" y="6248400"/>
            <a:ext cx="381000" cy="533400"/>
          </a:xfrm>
          <a:prstGeom prst="actionButtonBackPrevious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610600" y="6248400"/>
            <a:ext cx="381000" cy="533400"/>
          </a:xfrm>
          <a:prstGeom prst="actionButtonForwardNex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`</a:t>
            </a:r>
            <a:endParaRPr lang="en-US" dirty="0"/>
          </a:p>
        </p:txBody>
      </p:sp>
      <p:sp>
        <p:nvSpPr>
          <p:cNvPr id="4" name="Flowchart: Punched Tape 3"/>
          <p:cNvSpPr/>
          <p:nvPr/>
        </p:nvSpPr>
        <p:spPr>
          <a:xfrm>
            <a:off x="685800" y="0"/>
            <a:ext cx="7620000" cy="1600200"/>
          </a:xfrm>
          <a:prstGeom prst="flowChartPunchedTape">
            <a:avLst/>
          </a:prstGeom>
          <a:solidFill>
            <a:schemeClr val="tx1">
              <a:alpha val="7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GAMBAR KOMPONEN JENDELA EXCEL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676400"/>
            <a:ext cx="8153400" cy="4724400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534400" y="6248400"/>
            <a:ext cx="533400" cy="533400"/>
          </a:xfrm>
          <a:prstGeom prst="actionButtonForwardNex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6858000" y="6248400"/>
            <a:ext cx="381000" cy="533400"/>
          </a:xfrm>
          <a:prstGeom prst="actionButtonBackPrevious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Home 7">
            <a:hlinkClick r:id="rId4" action="ppaction://hlinksldjump" highlightClick="1"/>
          </p:cNvPr>
          <p:cNvSpPr/>
          <p:nvPr/>
        </p:nvSpPr>
        <p:spPr>
          <a:xfrm>
            <a:off x="7391400" y="6248400"/>
            <a:ext cx="533400" cy="533400"/>
          </a:xfrm>
          <a:prstGeom prst="actionButtonHom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Home 8">
            <a:hlinkClick r:id="rId5" action="ppaction://hlinksldjump" highlightClick="1"/>
          </p:cNvPr>
          <p:cNvSpPr/>
          <p:nvPr/>
        </p:nvSpPr>
        <p:spPr>
          <a:xfrm>
            <a:off x="8001000" y="6248400"/>
            <a:ext cx="533400" cy="533400"/>
          </a:xfrm>
          <a:prstGeom prst="actionButtonHom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1392</TotalTime>
  <Words>2843</Words>
  <Application>Microsoft Office PowerPoint</Application>
  <PresentationFormat>On-screen Show (4:3)</PresentationFormat>
  <Paragraphs>324</Paragraphs>
  <Slides>45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`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TERIMA KASIH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</dc:creator>
  <cp:lastModifiedBy>Me</cp:lastModifiedBy>
  <cp:revision>140</cp:revision>
  <dcterms:created xsi:type="dcterms:W3CDTF">2011-01-03T00:42:49Z</dcterms:created>
  <dcterms:modified xsi:type="dcterms:W3CDTF">2011-01-29T05:35:48Z</dcterms:modified>
</cp:coreProperties>
</file>